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418" r:id="rId5"/>
    <p:sldId id="691" r:id="rId6"/>
    <p:sldId id="672" r:id="rId7"/>
    <p:sldId id="671" r:id="rId8"/>
    <p:sldId id="680" r:id="rId9"/>
    <p:sldId id="676" r:id="rId10"/>
    <p:sldId id="681" r:id="rId11"/>
    <p:sldId id="651" r:id="rId12"/>
    <p:sldId id="661" r:id="rId13"/>
    <p:sldId id="472" r:id="rId14"/>
    <p:sldId id="667" r:id="rId15"/>
    <p:sldId id="61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thy, Charlotte" initials="WC" lastIdx="84" clrIdx="0">
    <p:extLst>
      <p:ext uri="{19B8F6BF-5375-455C-9EA6-DF929625EA0E}">
        <p15:presenceInfo xmlns:p15="http://schemas.microsoft.com/office/powerpoint/2012/main" userId="S-1-5-21-2047894233-766325340-581009308-6655" providerId="AD"/>
      </p:ext>
    </p:extLst>
  </p:cmAuthor>
  <p:cmAuthor id="2" name="Helm, Dave" initials="HD" lastIdx="9" clrIdx="1">
    <p:extLst>
      <p:ext uri="{19B8F6BF-5375-455C-9EA6-DF929625EA0E}">
        <p15:presenceInfo xmlns:p15="http://schemas.microsoft.com/office/powerpoint/2012/main" userId="S-1-5-21-2047894233-766325340-581009308-895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BC4425-84A3-97F0-66F1-4C115AA8358C}" v="1" dt="2022-06-08T12:08:53.260"/>
    <p1510:client id="{3D78C59D-571A-3237-3DE1-498D5499A5CF}" v="1" dt="2022-06-08T12:08:39.4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Taylor" userId="S::david.taylor@marcheslep.org.uk::573b4603-75b2-4319-87e8-c5afa8978275" providerId="AD" clId="Web-{3D78C59D-571A-3237-3DE1-498D5499A5CF}"/>
    <pc:docChg chg="modSld">
      <pc:chgData name="David Taylor" userId="S::david.taylor@marcheslep.org.uk::573b4603-75b2-4319-87e8-c5afa8978275" providerId="AD" clId="Web-{3D78C59D-571A-3237-3DE1-498D5499A5CF}" dt="2022-06-08T12:08:39.468" v="0" actId="1076"/>
      <pc:docMkLst>
        <pc:docMk/>
      </pc:docMkLst>
      <pc:sldChg chg="modSp">
        <pc:chgData name="David Taylor" userId="S::david.taylor@marcheslep.org.uk::573b4603-75b2-4319-87e8-c5afa8978275" providerId="AD" clId="Web-{3D78C59D-571A-3237-3DE1-498D5499A5CF}" dt="2022-06-08T12:08:39.468" v="0" actId="1076"/>
        <pc:sldMkLst>
          <pc:docMk/>
          <pc:sldMk cId="3968961666" sldId="691"/>
        </pc:sldMkLst>
        <pc:picChg chg="mod">
          <ac:chgData name="David Taylor" userId="S::david.taylor@marcheslep.org.uk::573b4603-75b2-4319-87e8-c5afa8978275" providerId="AD" clId="Web-{3D78C59D-571A-3237-3DE1-498D5499A5CF}" dt="2022-06-08T12:08:39.468" v="0" actId="1076"/>
          <ac:picMkLst>
            <pc:docMk/>
            <pc:sldMk cId="3968961666" sldId="691"/>
            <ac:picMk id="11" creationId="{00000000-0000-0000-0000-000000000000}"/>
          </ac:picMkLst>
        </pc:picChg>
      </pc:sldChg>
    </pc:docChg>
  </pc:docChgLst>
  <pc:docChgLst>
    <pc:chgData name="David Taylor" userId="S::david.taylor@marcheslep.org.uk::573b4603-75b2-4319-87e8-c5afa8978275" providerId="AD" clId="Web-{35BC4425-84A3-97F0-66F1-4C115AA8358C}"/>
    <pc:docChg chg="modSld">
      <pc:chgData name="David Taylor" userId="S::david.taylor@marcheslep.org.uk::573b4603-75b2-4319-87e8-c5afa8978275" providerId="AD" clId="Web-{35BC4425-84A3-97F0-66F1-4C115AA8358C}" dt="2022-06-08T12:08:53.260" v="0" actId="1076"/>
      <pc:docMkLst>
        <pc:docMk/>
      </pc:docMkLst>
      <pc:sldChg chg="modSp">
        <pc:chgData name="David Taylor" userId="S::david.taylor@marcheslep.org.uk::573b4603-75b2-4319-87e8-c5afa8978275" providerId="AD" clId="Web-{35BC4425-84A3-97F0-66F1-4C115AA8358C}" dt="2022-06-08T12:08:53.260" v="0" actId="1076"/>
        <pc:sldMkLst>
          <pc:docMk/>
          <pc:sldMk cId="3968961666" sldId="691"/>
        </pc:sldMkLst>
        <pc:picChg chg="mod">
          <ac:chgData name="David Taylor" userId="S::david.taylor@marcheslep.org.uk::573b4603-75b2-4319-87e8-c5afa8978275" providerId="AD" clId="Web-{35BC4425-84A3-97F0-66F1-4C115AA8358C}" dt="2022-06-08T12:08:53.260" v="0" actId="1076"/>
          <ac:picMkLst>
            <pc:docMk/>
            <pc:sldMk cId="3968961666" sldId="691"/>
            <ac:picMk id="10"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E5E60-EE27-45D9-BEC8-821A18030667}" type="datetimeFigureOut">
              <a:rPr lang="en-GB" smtClean="0"/>
              <a:t>08/06/2022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2A3DC-28DA-4493-9820-20C61ED01F20}" type="slidenum">
              <a:rPr lang="en-GB" smtClean="0"/>
              <a:t>‹#›</a:t>
            </a:fld>
            <a:endParaRPr lang="en-GB"/>
          </a:p>
        </p:txBody>
      </p:sp>
    </p:spTree>
    <p:extLst>
      <p:ext uri="{BB962C8B-B14F-4D97-AF65-F5344CB8AC3E}">
        <p14:creationId xmlns:p14="http://schemas.microsoft.com/office/powerpoint/2010/main" val="349118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732A3DC-28DA-4493-9820-20C61ED01F20}" type="slidenum">
              <a:rPr lang="en-GB" smtClean="0"/>
              <a:t>9</a:t>
            </a:fld>
            <a:endParaRPr lang="en-GB"/>
          </a:p>
        </p:txBody>
      </p:sp>
    </p:spTree>
    <p:extLst>
      <p:ext uri="{BB962C8B-B14F-4D97-AF65-F5344CB8AC3E}">
        <p14:creationId xmlns:p14="http://schemas.microsoft.com/office/powerpoint/2010/main" val="2530040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87338" y="317885"/>
            <a:ext cx="11530414" cy="5735674"/>
          </a:xfrm>
          <a:prstGeom prst="rect">
            <a:avLst/>
          </a:prstGeom>
        </p:spPr>
      </p:pic>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277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6/8/2022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1440893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6/8/2022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2068207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6/8/2022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1187713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6/8/2022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1060994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6/8/2022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1576630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6/8/2022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6256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6/8/2022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132301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6/8/2022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79938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6/8/2022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677025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6/8/2022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a:p>
        </p:txBody>
      </p:sp>
    </p:spTree>
    <p:extLst>
      <p:ext uri="{BB962C8B-B14F-4D97-AF65-F5344CB8AC3E}">
        <p14:creationId xmlns:p14="http://schemas.microsoft.com/office/powerpoint/2010/main" val="140341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365125"/>
            <a:ext cx="1152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87337" y="1825625"/>
            <a:ext cx="1152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77532" y="6283139"/>
            <a:ext cx="2711646" cy="378226"/>
          </a:xfrm>
          <a:prstGeom prst="rect">
            <a:avLst/>
          </a:prstGeom>
        </p:spPr>
      </p:pic>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87338" y="6370847"/>
            <a:ext cx="1702827" cy="236729"/>
          </a:xfrm>
          <a:prstGeom prst="rect">
            <a:avLst/>
          </a:prstGeom>
        </p:spPr>
      </p:pic>
      <p:sp>
        <p:nvSpPr>
          <p:cNvPr id="9" name="Rectangle 8"/>
          <p:cNvSpPr/>
          <p:nvPr userDrawn="1"/>
        </p:nvSpPr>
        <p:spPr>
          <a:xfrm>
            <a:off x="287337" y="6031688"/>
            <a:ext cx="11520000" cy="144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37129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nomisweb.co.uk/reports/lmp/la/1946157169/report.aspx"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ons.gov.uk/employmentandlabourmarket/peopleinwork/employmentandemployeetypes/bulletins/uklabourmarket/latest"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nomisweb.co.uk/sources/ashe" TargetMode="External"/><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nomisweb.co.uk/sources/ashe" TargetMode="External"/><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78981"/>
            <a:ext cx="11520000" cy="479209"/>
          </a:xfrm>
        </p:spPr>
        <p:txBody>
          <a:bodyPr>
            <a:normAutofit/>
          </a:bodyPr>
          <a:lstStyle/>
          <a:p>
            <a:r>
              <a:rPr lang="en-GB" sz="2800"/>
              <a:t>Herefordshire’s economy: key facts</a:t>
            </a:r>
          </a:p>
        </p:txBody>
      </p:sp>
      <p:graphicFrame>
        <p:nvGraphicFramePr>
          <p:cNvPr id="10" name="Content Placeholder 9" descr="Tble of key labour market statistics for Herefordshire." title="Table of key labour market statistics for Herefordshire"/>
          <p:cNvGraphicFramePr>
            <a:graphicFrameLocks noGrp="1"/>
          </p:cNvGraphicFramePr>
          <p:nvPr>
            <p:ph idx="1"/>
            <p:extLst>
              <p:ext uri="{D42A27DB-BD31-4B8C-83A1-F6EECF244321}">
                <p14:modId xmlns:p14="http://schemas.microsoft.com/office/powerpoint/2010/main" val="2449375737"/>
              </p:ext>
            </p:extLst>
          </p:nvPr>
        </p:nvGraphicFramePr>
        <p:xfrm>
          <a:off x="429489" y="834309"/>
          <a:ext cx="4675909" cy="1912596"/>
        </p:xfrm>
        <a:graphic>
          <a:graphicData uri="http://schemas.openxmlformats.org/drawingml/2006/table">
            <a:tbl>
              <a:tblPr firstRow="1">
                <a:tableStyleId>{5C22544A-7EE6-4342-B048-85BDC9FD1C3A}</a:tableStyleId>
              </a:tblPr>
              <a:tblGrid>
                <a:gridCol w="3423783">
                  <a:extLst>
                    <a:ext uri="{9D8B030D-6E8A-4147-A177-3AD203B41FA5}">
                      <a16:colId xmlns:a16="http://schemas.microsoft.com/office/drawing/2014/main" val="2710473104"/>
                    </a:ext>
                  </a:extLst>
                </a:gridCol>
                <a:gridCol w="1252126">
                  <a:extLst>
                    <a:ext uri="{9D8B030D-6E8A-4147-A177-3AD203B41FA5}">
                      <a16:colId xmlns:a16="http://schemas.microsoft.com/office/drawing/2014/main" val="627726667"/>
                    </a:ext>
                  </a:extLst>
                </a:gridCol>
              </a:tblGrid>
              <a:tr h="318766">
                <a:tc>
                  <a:txBody>
                    <a:bodyPr/>
                    <a:lstStyle/>
                    <a:p>
                      <a:pPr algn="l" fontAlgn="b"/>
                      <a:r>
                        <a:rPr lang="en-GB" sz="1800" u="none" strike="noStrike">
                          <a:effectLst/>
                        </a:rPr>
                        <a:t>In employment</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93,400</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00859422"/>
                  </a:ext>
                </a:extLst>
              </a:tr>
              <a:tr h="318766">
                <a:tc>
                  <a:txBody>
                    <a:bodyPr/>
                    <a:lstStyle/>
                    <a:p>
                      <a:pPr algn="l" fontAlgn="b"/>
                      <a:r>
                        <a:rPr lang="en-GB" sz="1800" u="none" strike="noStrike">
                          <a:effectLst/>
                        </a:rPr>
                        <a:t>Self-employed</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20,600</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5480999"/>
                  </a:ext>
                </a:extLst>
              </a:tr>
              <a:tr h="318766">
                <a:tc>
                  <a:txBody>
                    <a:bodyPr/>
                    <a:lstStyle/>
                    <a:p>
                      <a:pPr algn="l" fontAlgn="b"/>
                      <a:r>
                        <a:rPr lang="en-GB" sz="1800" u="none" strike="noStrike">
                          <a:effectLst/>
                        </a:rPr>
                        <a:t>Student</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4,500</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48590048"/>
                  </a:ext>
                </a:extLst>
              </a:tr>
              <a:tr h="318766">
                <a:tc>
                  <a:txBody>
                    <a:bodyPr/>
                    <a:lstStyle/>
                    <a:p>
                      <a:pPr algn="l" fontAlgn="b"/>
                      <a:r>
                        <a:rPr lang="en-GB" sz="1800" u="none" strike="noStrike">
                          <a:effectLst/>
                        </a:rPr>
                        <a:t>Looking after family/home</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3,200</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21896214"/>
                  </a:ext>
                </a:extLst>
              </a:tr>
              <a:tr h="318766">
                <a:tc>
                  <a:txBody>
                    <a:bodyPr/>
                    <a:lstStyle/>
                    <a:p>
                      <a:pPr algn="l" fontAlgn="b"/>
                      <a:r>
                        <a:rPr lang="en-GB" sz="1800" u="none" strike="noStrike">
                          <a:effectLst/>
                        </a:rPr>
                        <a:t>Long-term sick</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5,900</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4703864"/>
                  </a:ext>
                </a:extLst>
              </a:tr>
              <a:tr h="318766">
                <a:tc>
                  <a:txBody>
                    <a:bodyPr/>
                    <a:lstStyle/>
                    <a:p>
                      <a:pPr algn="l" fontAlgn="b"/>
                      <a:r>
                        <a:rPr lang="en-GB" sz="1800" u="none" strike="noStrike">
                          <a:effectLst/>
                        </a:rPr>
                        <a:t>Retired</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4,600</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4487506"/>
                  </a:ext>
                </a:extLst>
              </a:tr>
            </a:tbl>
          </a:graphicData>
        </a:graphic>
      </p:graphicFrame>
      <p:graphicFrame>
        <p:nvGraphicFramePr>
          <p:cNvPr id="9" name="Table 8" descr="Current claimant count" title="Claimant count"/>
          <p:cNvGraphicFramePr>
            <a:graphicFrameLocks noGrp="1"/>
          </p:cNvGraphicFramePr>
          <p:nvPr>
            <p:extLst>
              <p:ext uri="{D42A27DB-BD31-4B8C-83A1-F6EECF244321}">
                <p14:modId xmlns:p14="http://schemas.microsoft.com/office/powerpoint/2010/main" val="1116982763"/>
              </p:ext>
            </p:extLst>
          </p:nvPr>
        </p:nvGraphicFramePr>
        <p:xfrm>
          <a:off x="446811" y="3207501"/>
          <a:ext cx="4582389" cy="283845"/>
        </p:xfrm>
        <a:graphic>
          <a:graphicData uri="http://schemas.openxmlformats.org/drawingml/2006/table">
            <a:tbl>
              <a:tblPr firstRow="1">
                <a:tableStyleId>{5C22544A-7EE6-4342-B048-85BDC9FD1C3A}</a:tableStyleId>
              </a:tblPr>
              <a:tblGrid>
                <a:gridCol w="3355307">
                  <a:extLst>
                    <a:ext uri="{9D8B030D-6E8A-4147-A177-3AD203B41FA5}">
                      <a16:colId xmlns:a16="http://schemas.microsoft.com/office/drawing/2014/main" val="2052296599"/>
                    </a:ext>
                  </a:extLst>
                </a:gridCol>
                <a:gridCol w="1227082">
                  <a:extLst>
                    <a:ext uri="{9D8B030D-6E8A-4147-A177-3AD203B41FA5}">
                      <a16:colId xmlns:a16="http://schemas.microsoft.com/office/drawing/2014/main" val="2897319264"/>
                    </a:ext>
                  </a:extLst>
                </a:gridCol>
              </a:tblGrid>
              <a:tr h="244365">
                <a:tc>
                  <a:txBody>
                    <a:bodyPr/>
                    <a:lstStyle/>
                    <a:p>
                      <a:pPr algn="l" fontAlgn="b"/>
                      <a:r>
                        <a:rPr lang="en-GB" sz="1800" u="none" strike="noStrike">
                          <a:effectLst/>
                        </a:rPr>
                        <a:t>Claimant count</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3,015</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61542772"/>
                  </a:ext>
                </a:extLst>
              </a:tr>
            </a:tbl>
          </a:graphicData>
        </a:graphic>
      </p:graphicFrame>
      <p:sp>
        <p:nvSpPr>
          <p:cNvPr id="13" name="Left Arrow 12" descr="Arrow indicating that the first eight indicators in the table refer to the population aged 16-64." title="Left pointing arrow "/>
          <p:cNvSpPr/>
          <p:nvPr/>
        </p:nvSpPr>
        <p:spPr>
          <a:xfrm>
            <a:off x="5343525" y="1080657"/>
            <a:ext cx="703812" cy="2314715"/>
          </a:xfrm>
          <a:prstGeom prst="leftArrow">
            <a:avLst>
              <a:gd name="adj1" fmla="val 50000"/>
              <a:gd name="adj2" fmla="val 389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298784" y="1720997"/>
            <a:ext cx="3901786" cy="646331"/>
          </a:xfrm>
          <a:prstGeom prst="rect">
            <a:avLst/>
          </a:prstGeom>
          <a:noFill/>
        </p:spPr>
        <p:txBody>
          <a:bodyPr wrap="square" rtlCol="0">
            <a:spAutoFit/>
          </a:bodyPr>
          <a:lstStyle/>
          <a:p>
            <a:r>
              <a:rPr lang="en-GB"/>
              <a:t>These numbers relate to the working age population (aged 16-64)</a:t>
            </a:r>
          </a:p>
        </p:txBody>
      </p:sp>
      <p:graphicFrame>
        <p:nvGraphicFramePr>
          <p:cNvPr id="3" name="Table 2" descr="Table showing the number of workless households in Herefordshire." title="Workless households"/>
          <p:cNvGraphicFramePr>
            <a:graphicFrameLocks noGrp="1"/>
          </p:cNvGraphicFramePr>
          <p:nvPr>
            <p:extLst>
              <p:ext uri="{D42A27DB-BD31-4B8C-83A1-F6EECF244321}">
                <p14:modId xmlns:p14="http://schemas.microsoft.com/office/powerpoint/2010/main" val="1235722342"/>
              </p:ext>
            </p:extLst>
          </p:nvPr>
        </p:nvGraphicFramePr>
        <p:xfrm>
          <a:off x="429490" y="3727668"/>
          <a:ext cx="4675909" cy="291760"/>
        </p:xfrm>
        <a:graphic>
          <a:graphicData uri="http://schemas.openxmlformats.org/drawingml/2006/table">
            <a:tbl>
              <a:tblPr firstRow="1">
                <a:tableStyleId>{5C22544A-7EE6-4342-B048-85BDC9FD1C3A}</a:tableStyleId>
              </a:tblPr>
              <a:tblGrid>
                <a:gridCol w="3419079">
                  <a:extLst>
                    <a:ext uri="{9D8B030D-6E8A-4147-A177-3AD203B41FA5}">
                      <a16:colId xmlns:a16="http://schemas.microsoft.com/office/drawing/2014/main" val="1948913283"/>
                    </a:ext>
                  </a:extLst>
                </a:gridCol>
                <a:gridCol w="1256830">
                  <a:extLst>
                    <a:ext uri="{9D8B030D-6E8A-4147-A177-3AD203B41FA5}">
                      <a16:colId xmlns:a16="http://schemas.microsoft.com/office/drawing/2014/main" val="1150987680"/>
                    </a:ext>
                  </a:extLst>
                </a:gridCol>
              </a:tblGrid>
              <a:tr h="291760">
                <a:tc>
                  <a:txBody>
                    <a:bodyPr/>
                    <a:lstStyle/>
                    <a:p>
                      <a:pPr algn="l" fontAlgn="b"/>
                      <a:r>
                        <a:rPr lang="en-GB" sz="1800" u="none" strike="noStrike">
                          <a:effectLst/>
                        </a:rPr>
                        <a:t>Workless households</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7,000</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64862307"/>
                  </a:ext>
                </a:extLst>
              </a:tr>
            </a:tbl>
          </a:graphicData>
        </a:graphic>
      </p:graphicFrame>
      <p:graphicFrame>
        <p:nvGraphicFramePr>
          <p:cNvPr id="6" name="Table 5" descr="Table showing the total number of enterprises in Herefordshire with breakdown by size band." title="Enterprises"/>
          <p:cNvGraphicFramePr>
            <a:graphicFrameLocks noGrp="1"/>
          </p:cNvGraphicFramePr>
          <p:nvPr>
            <p:extLst>
              <p:ext uri="{D42A27DB-BD31-4B8C-83A1-F6EECF244321}">
                <p14:modId xmlns:p14="http://schemas.microsoft.com/office/powerpoint/2010/main" val="3059386524"/>
              </p:ext>
            </p:extLst>
          </p:nvPr>
        </p:nvGraphicFramePr>
        <p:xfrm>
          <a:off x="446810" y="4161255"/>
          <a:ext cx="4610099" cy="1458800"/>
        </p:xfrm>
        <a:graphic>
          <a:graphicData uri="http://schemas.openxmlformats.org/drawingml/2006/table">
            <a:tbl>
              <a:tblPr firstRow="1">
                <a:tableStyleId>{5C22544A-7EE6-4342-B048-85BDC9FD1C3A}</a:tableStyleId>
              </a:tblPr>
              <a:tblGrid>
                <a:gridCol w="3370958">
                  <a:extLst>
                    <a:ext uri="{9D8B030D-6E8A-4147-A177-3AD203B41FA5}">
                      <a16:colId xmlns:a16="http://schemas.microsoft.com/office/drawing/2014/main" val="3707517865"/>
                    </a:ext>
                  </a:extLst>
                </a:gridCol>
                <a:gridCol w="1239141">
                  <a:extLst>
                    <a:ext uri="{9D8B030D-6E8A-4147-A177-3AD203B41FA5}">
                      <a16:colId xmlns:a16="http://schemas.microsoft.com/office/drawing/2014/main" val="228998200"/>
                    </a:ext>
                  </a:extLst>
                </a:gridCol>
              </a:tblGrid>
              <a:tr h="291760">
                <a:tc>
                  <a:txBody>
                    <a:bodyPr/>
                    <a:lstStyle/>
                    <a:p>
                      <a:pPr algn="l" fontAlgn="b"/>
                      <a:r>
                        <a:rPr lang="en-GB" sz="1800" u="none" strike="noStrike">
                          <a:effectLst/>
                        </a:rPr>
                        <a:t>Total enterprises</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10,385</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4093175"/>
                  </a:ext>
                </a:extLst>
              </a:tr>
              <a:tr h="291760">
                <a:tc>
                  <a:txBody>
                    <a:bodyPr/>
                    <a:lstStyle/>
                    <a:p>
                      <a:pPr algn="l" fontAlgn="b"/>
                      <a:r>
                        <a:rPr lang="en-GB" sz="1800" u="none" strike="noStrike">
                          <a:effectLst/>
                        </a:rPr>
                        <a:t>Micro (0-9)</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9,345</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89998949"/>
                  </a:ext>
                </a:extLst>
              </a:tr>
              <a:tr h="291760">
                <a:tc>
                  <a:txBody>
                    <a:bodyPr/>
                    <a:lstStyle/>
                    <a:p>
                      <a:pPr algn="l" fontAlgn="b"/>
                      <a:r>
                        <a:rPr lang="en-GB" sz="1800" u="none" strike="noStrike">
                          <a:effectLst/>
                        </a:rPr>
                        <a:t>Small (10-49)</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870</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73241835"/>
                  </a:ext>
                </a:extLst>
              </a:tr>
              <a:tr h="291760">
                <a:tc>
                  <a:txBody>
                    <a:bodyPr/>
                    <a:lstStyle/>
                    <a:p>
                      <a:pPr algn="l" fontAlgn="b"/>
                      <a:r>
                        <a:rPr lang="en-GB" sz="1800" u="none" strike="noStrike">
                          <a:effectLst/>
                        </a:rPr>
                        <a:t>Medium (50-249)</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135</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85969707"/>
                  </a:ext>
                </a:extLst>
              </a:tr>
              <a:tr h="291760">
                <a:tc>
                  <a:txBody>
                    <a:bodyPr/>
                    <a:lstStyle/>
                    <a:p>
                      <a:pPr algn="l" fontAlgn="b"/>
                      <a:r>
                        <a:rPr lang="en-GB" sz="1800" u="none" strike="noStrike">
                          <a:effectLst/>
                        </a:rPr>
                        <a:t>Large (250+)</a:t>
                      </a:r>
                      <a:endParaRPr lang="en-GB"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800" u="none" strike="noStrike">
                          <a:effectLst/>
                        </a:rPr>
                        <a:t>30</a:t>
                      </a:r>
                      <a:endParaRPr lang="en-GB"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91423299"/>
                  </a:ext>
                </a:extLst>
              </a:tr>
            </a:tbl>
          </a:graphicData>
        </a:graphic>
      </p:graphicFrame>
      <p:sp>
        <p:nvSpPr>
          <p:cNvPr id="11" name="TextBox 10"/>
          <p:cNvSpPr txBox="1"/>
          <p:nvPr/>
        </p:nvSpPr>
        <p:spPr>
          <a:xfrm>
            <a:off x="5527965" y="4890655"/>
            <a:ext cx="5216236" cy="1015663"/>
          </a:xfrm>
          <a:prstGeom prst="rect">
            <a:avLst/>
          </a:prstGeom>
          <a:noFill/>
        </p:spPr>
        <p:txBody>
          <a:bodyPr wrap="square" rtlCol="0">
            <a:spAutoFit/>
          </a:bodyPr>
          <a:lstStyle/>
          <a:p>
            <a:r>
              <a:rPr lang="en-GB" sz="1400"/>
              <a:t>Data Source:  </a:t>
            </a:r>
            <a:r>
              <a:rPr lang="en-GB" sz="1400">
                <a:hlinkClick r:id="rId2"/>
              </a:rPr>
              <a:t>ONS/NOMIS Herefordshire Labour Market Profile</a:t>
            </a:r>
            <a:endParaRPr lang="en-GB" sz="1400"/>
          </a:p>
          <a:p>
            <a:r>
              <a:rPr lang="en-GB" sz="1400"/>
              <a:t>Date last updated:  18 January 2022</a:t>
            </a:r>
          </a:p>
          <a:p>
            <a:r>
              <a:rPr lang="en-GB" sz="1400"/>
              <a:t>Frequency of update:   monthly</a:t>
            </a:r>
          </a:p>
          <a:p>
            <a:endParaRPr lang="en-GB"/>
          </a:p>
        </p:txBody>
      </p:sp>
    </p:spTree>
    <p:extLst>
      <p:ext uri="{BB962C8B-B14F-4D97-AF65-F5344CB8AC3E}">
        <p14:creationId xmlns:p14="http://schemas.microsoft.com/office/powerpoint/2010/main" val="4222895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8" y="365125"/>
            <a:ext cx="10515600" cy="286039"/>
          </a:xfrm>
        </p:spPr>
        <p:txBody>
          <a:bodyPr>
            <a:noAutofit/>
          </a:bodyPr>
          <a:lstStyle/>
          <a:p>
            <a:r>
              <a:rPr lang="en-GB" sz="2800"/>
              <a:t>Hot and cold hard skills in Herefordshire</a:t>
            </a:r>
          </a:p>
        </p:txBody>
      </p:sp>
      <p:sp>
        <p:nvSpPr>
          <p:cNvPr id="6" name="Text Placeholder 5"/>
          <p:cNvSpPr>
            <a:spLocks noGrp="1"/>
          </p:cNvSpPr>
          <p:nvPr>
            <p:ph type="body" idx="1"/>
          </p:nvPr>
        </p:nvSpPr>
        <p:spPr>
          <a:xfrm>
            <a:off x="839788" y="845127"/>
            <a:ext cx="5157786" cy="595746"/>
          </a:xfrm>
        </p:spPr>
        <p:txBody>
          <a:bodyPr>
            <a:normAutofit/>
          </a:bodyPr>
          <a:lstStyle/>
          <a:p>
            <a:r>
              <a:rPr lang="en-GB" sz="1800" b="0"/>
              <a:t>Hot and cold hard skills compared to 1 year ago (November 2020)</a:t>
            </a:r>
          </a:p>
        </p:txBody>
      </p:sp>
      <p:pic>
        <p:nvPicPr>
          <p:cNvPr id="3" name="Content Placeholder 2" descr="Chart showing chage in hot and cold hard skills in Herefordshire between November 2020 and November 2021"/>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451408" y="1440873"/>
            <a:ext cx="4572000" cy="5155457"/>
          </a:xfrm>
          <a:ln>
            <a:solidFill>
              <a:schemeClr val="tx1"/>
            </a:solidFill>
          </a:ln>
        </p:spPr>
      </p:pic>
      <p:sp>
        <p:nvSpPr>
          <p:cNvPr id="9" name="Text Placeholder 8"/>
          <p:cNvSpPr>
            <a:spLocks noGrp="1"/>
          </p:cNvSpPr>
          <p:nvPr>
            <p:ph type="body" sz="quarter" idx="3"/>
          </p:nvPr>
        </p:nvSpPr>
        <p:spPr>
          <a:xfrm>
            <a:off x="6172200" y="842673"/>
            <a:ext cx="5183188" cy="595746"/>
          </a:xfrm>
        </p:spPr>
        <p:txBody>
          <a:bodyPr>
            <a:normAutofit/>
          </a:bodyPr>
          <a:lstStyle/>
          <a:p>
            <a:r>
              <a:rPr lang="en-GB" sz="1800" b="0"/>
              <a:t>Hot and cold hard skills compared to 1 month ago (October 2021)</a:t>
            </a:r>
          </a:p>
        </p:txBody>
      </p:sp>
      <p:pic>
        <p:nvPicPr>
          <p:cNvPr id="11" name="Content Placeholder 10" descr="Chart showing change in hot and cold hard skills in Herefordshire over the preceeding month as at November 202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437024" y="1437989"/>
            <a:ext cx="4495800" cy="5158341"/>
          </a:xfrm>
          <a:ln>
            <a:solidFill>
              <a:schemeClr val="tx1"/>
            </a:solidFill>
          </a:ln>
        </p:spPr>
      </p:pic>
      <p:sp>
        <p:nvSpPr>
          <p:cNvPr id="8" name="TextBox 7"/>
          <p:cNvSpPr txBox="1"/>
          <p:nvPr/>
        </p:nvSpPr>
        <p:spPr>
          <a:xfrm>
            <a:off x="0" y="3112692"/>
            <a:ext cx="1394183" cy="1600438"/>
          </a:xfrm>
          <a:prstGeom prst="rect">
            <a:avLst/>
          </a:prstGeom>
          <a:noFill/>
        </p:spPr>
        <p:txBody>
          <a:bodyPr wrap="square" rtlCol="0">
            <a:spAutoFit/>
          </a:bodyPr>
          <a:lstStyle/>
          <a:p>
            <a:r>
              <a:rPr lang="en-US" sz="1400" b="1">
                <a:solidFill>
                  <a:schemeClr val="bg1">
                    <a:lumMod val="65000"/>
                  </a:schemeClr>
                </a:solidFill>
              </a:rPr>
              <a:t>Need to know</a:t>
            </a:r>
            <a:r>
              <a:rPr lang="en-US" sz="1400">
                <a:solidFill>
                  <a:schemeClr val="bg1">
                    <a:lumMod val="65000"/>
                  </a:schemeClr>
                </a:solidFill>
              </a:rPr>
              <a:t>:  Hard skills are abilities that have been taught to or learnt by a person.</a:t>
            </a:r>
            <a:endParaRPr lang="en-GB" sz="1400">
              <a:solidFill>
                <a:schemeClr val="bg1">
                  <a:lumMod val="65000"/>
                </a:schemeClr>
              </a:solidFill>
            </a:endParaRPr>
          </a:p>
        </p:txBody>
      </p:sp>
      <p:sp>
        <p:nvSpPr>
          <p:cNvPr id="10" name="TextBox 9"/>
          <p:cNvSpPr txBox="1"/>
          <p:nvPr/>
        </p:nvSpPr>
        <p:spPr>
          <a:xfrm>
            <a:off x="9351818" y="5564670"/>
            <a:ext cx="2525423" cy="1107996"/>
          </a:xfrm>
          <a:prstGeom prst="rect">
            <a:avLst/>
          </a:prstGeom>
          <a:solidFill>
            <a:schemeClr val="bg1"/>
          </a:solidFill>
          <a:ln>
            <a:solidFill>
              <a:schemeClr val="tx1"/>
            </a:solidFill>
          </a:ln>
        </p:spPr>
        <p:txBody>
          <a:bodyPr wrap="square" rtlCol="0">
            <a:spAutoFit/>
          </a:bodyPr>
          <a:lstStyle/>
          <a:p>
            <a:pPr algn="r"/>
            <a:r>
              <a:rPr lang="en-GB" sz="1100"/>
              <a:t>Source</a:t>
            </a:r>
            <a:r>
              <a:rPr lang="en-GB" sz="1100" b="1"/>
              <a:t>: Emsi- economicmodelling.co.uk</a:t>
            </a:r>
          </a:p>
          <a:p>
            <a:pPr algn="r"/>
            <a:r>
              <a:rPr lang="en-GB" sz="1100"/>
              <a:t>Date last updated: 16 December 2021</a:t>
            </a:r>
          </a:p>
          <a:p>
            <a:pPr algn="r"/>
            <a:r>
              <a:rPr lang="en-GB" sz="1100"/>
              <a:t>Frequency of update: monthly</a:t>
            </a:r>
          </a:p>
          <a:p>
            <a:pPr algn="r"/>
            <a:r>
              <a:rPr lang="en-GB" sz="1100"/>
              <a:t>HC data lead: Intelligence Unit</a:t>
            </a:r>
          </a:p>
        </p:txBody>
      </p:sp>
    </p:spTree>
    <p:extLst>
      <p:ext uri="{BB962C8B-B14F-4D97-AF65-F5344CB8AC3E}">
        <p14:creationId xmlns:p14="http://schemas.microsoft.com/office/powerpoint/2010/main" val="2999689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2" y="249780"/>
            <a:ext cx="4494934" cy="595347"/>
          </a:xfrm>
        </p:spPr>
        <p:txBody>
          <a:bodyPr>
            <a:normAutofit/>
          </a:bodyPr>
          <a:lstStyle/>
          <a:p>
            <a:r>
              <a:rPr lang="en-GB"/>
              <a:t>Hard-to-fill vacancies</a:t>
            </a:r>
          </a:p>
        </p:txBody>
      </p:sp>
      <p:sp>
        <p:nvSpPr>
          <p:cNvPr id="4" name="Text Placeholder 3"/>
          <p:cNvSpPr>
            <a:spLocks noGrp="1"/>
          </p:cNvSpPr>
          <p:nvPr>
            <p:ph type="body" sz="half" idx="2"/>
          </p:nvPr>
        </p:nvSpPr>
        <p:spPr>
          <a:xfrm>
            <a:off x="277092" y="928452"/>
            <a:ext cx="4494934" cy="3352603"/>
          </a:xfrm>
          <a:ln>
            <a:solidFill>
              <a:srgbClr val="FFC000"/>
            </a:solidFill>
          </a:ln>
        </p:spPr>
        <p:txBody>
          <a:bodyPr>
            <a:normAutofit fontScale="77500" lnSpcReduction="20000"/>
          </a:bodyPr>
          <a:lstStyle/>
          <a:p>
            <a:pPr>
              <a:lnSpc>
                <a:spcPct val="110000"/>
              </a:lnSpc>
            </a:pPr>
            <a:r>
              <a:rPr lang="en-GB"/>
              <a:t>There is no standard definition of a “hard-to-fill” vacancy but the chart shows occupations where there have been 10 or more unique Herefordshire job postings in October/November 2021 by median posting duration and job posting intensity.  </a:t>
            </a:r>
          </a:p>
          <a:p>
            <a:pPr>
              <a:lnSpc>
                <a:spcPct val="110000"/>
              </a:lnSpc>
            </a:pPr>
            <a:r>
              <a:rPr lang="en-GB"/>
              <a:t>This is the most timely proxy for “hard-to-fill” vacancies and although there are some issues associated with this methodology has been shown to be a robust approximation.</a:t>
            </a:r>
          </a:p>
          <a:p>
            <a:pPr>
              <a:lnSpc>
                <a:spcPct val="110000"/>
              </a:lnSpc>
            </a:pPr>
            <a:r>
              <a:rPr lang="en-GB"/>
              <a:t>Those roles that appear highest on the chart for both measures can be regarded as most “hard-to-fill”.</a:t>
            </a:r>
          </a:p>
          <a:p>
            <a:pPr>
              <a:lnSpc>
                <a:spcPct val="110000"/>
              </a:lnSpc>
            </a:pPr>
            <a:r>
              <a:rPr lang="en-US"/>
              <a:t>Nationally, </a:t>
            </a:r>
            <a:r>
              <a:rPr lang="en-US">
                <a:hlinkClick r:id="rId2"/>
              </a:rPr>
              <a:t>ONS reports </a:t>
            </a:r>
            <a:r>
              <a:rPr lang="en-US"/>
              <a:t>that the number of job vacancies in October to December 2021 rose to a new record of 1,247,000, an increase of 462,000 from its pre-coronavirus January to March 2020 level, with most industries displaying record numbers of vacancies. However, the rate of growth in vacancies continued to slow down. The ratio of vacancies to every 100 employee jobs reached a record high 4.1 in October to December 2021.</a:t>
            </a:r>
            <a:endParaRPr lang="en-GB"/>
          </a:p>
          <a:p>
            <a:endParaRPr lang="en-GB"/>
          </a:p>
        </p:txBody>
      </p:sp>
      <p:pic>
        <p:nvPicPr>
          <p:cNvPr id="5" name="Content Placeholder 4" descr="Bubble chart showing hard-to-fill vacancies - those with the highest median posting duration and average posting intensity combined being hardest to fill."/>
          <p:cNvPicPr>
            <a:picLocks noGrp="1" noChangeAspect="1"/>
          </p:cNvPicPr>
          <p:nvPr>
            <p:ph idx="1"/>
          </p:nvPr>
        </p:nvPicPr>
        <p:blipFill>
          <a:blip r:embed="rId3"/>
          <a:stretch>
            <a:fillRect/>
          </a:stretch>
        </p:blipFill>
        <p:spPr>
          <a:xfrm>
            <a:off x="4983848" y="187395"/>
            <a:ext cx="6872494" cy="4090078"/>
          </a:xfrm>
          <a:prstGeom prst="rect">
            <a:avLst/>
          </a:prstGeom>
        </p:spPr>
      </p:pic>
      <p:sp>
        <p:nvSpPr>
          <p:cNvPr id="9" name="TextBox 8"/>
          <p:cNvSpPr txBox="1"/>
          <p:nvPr/>
        </p:nvSpPr>
        <p:spPr>
          <a:xfrm>
            <a:off x="564501" y="4493191"/>
            <a:ext cx="8415048" cy="1415772"/>
          </a:xfrm>
          <a:prstGeom prst="rect">
            <a:avLst/>
          </a:prstGeom>
          <a:noFill/>
          <a:ln>
            <a:solidFill>
              <a:schemeClr val="tx1"/>
            </a:solidFill>
          </a:ln>
        </p:spPr>
        <p:txBody>
          <a:bodyPr wrap="square" rtlCol="0">
            <a:spAutoFit/>
          </a:bodyPr>
          <a:lstStyle/>
          <a:p>
            <a:r>
              <a:rPr lang="en-GB" sz="1600" b="1">
                <a:solidFill>
                  <a:schemeClr val="bg1">
                    <a:lumMod val="65000"/>
                  </a:schemeClr>
                </a:solidFill>
              </a:rPr>
              <a:t>Need to know</a:t>
            </a:r>
            <a:r>
              <a:rPr lang="en-GB" sz="1400">
                <a:solidFill>
                  <a:schemeClr val="bg1">
                    <a:lumMod val="65000"/>
                  </a:schemeClr>
                </a:solidFill>
              </a:rPr>
              <a:t>: </a:t>
            </a:r>
            <a:r>
              <a:rPr lang="en-US" sz="1400" b="1">
                <a:solidFill>
                  <a:schemeClr val="bg1">
                    <a:lumMod val="65000"/>
                  </a:schemeClr>
                </a:solidFill>
              </a:rPr>
              <a:t>Posting Intensity </a:t>
            </a:r>
            <a:r>
              <a:rPr lang="en-US" sz="1400">
                <a:solidFill>
                  <a:schemeClr val="bg1">
                    <a:lumMod val="65000"/>
                  </a:schemeClr>
                </a:solidFill>
              </a:rPr>
              <a:t>is a ratio of total job postings to unique, or de-duplicated, job postings. A higher than average posting intensity can mean that employers are putting more effort than normal into hiring that position. Posting intensity is available by occupation, by job title, by company, and by region.  The </a:t>
            </a:r>
            <a:r>
              <a:rPr lang="en-US" sz="1400" b="1">
                <a:solidFill>
                  <a:schemeClr val="bg1">
                    <a:lumMod val="65000"/>
                  </a:schemeClr>
                </a:solidFill>
              </a:rPr>
              <a:t>median posting duration </a:t>
            </a:r>
            <a:r>
              <a:rPr lang="en-US" sz="1400">
                <a:solidFill>
                  <a:schemeClr val="bg1">
                    <a:lumMod val="65000"/>
                  </a:schemeClr>
                </a:solidFill>
              </a:rPr>
              <a:t>(how long a posting was live before it was taken down) can be compared to the regional average for all postings in the region, giving an indication of whether these positions are harder or easier to fill than the typical job posting. </a:t>
            </a:r>
            <a:endParaRPr lang="en-GB" sz="1400">
              <a:solidFill>
                <a:schemeClr val="bg1">
                  <a:lumMod val="65000"/>
                </a:schemeClr>
              </a:solidFill>
            </a:endParaRPr>
          </a:p>
        </p:txBody>
      </p:sp>
      <p:sp>
        <p:nvSpPr>
          <p:cNvPr id="6" name="TextBox 5" descr="Bubble chart showing hard-to-fill vacancies during October/November 2021 - nursing and midwifery professionals vacancies were hardest to fill."/>
          <p:cNvSpPr txBox="1"/>
          <p:nvPr/>
        </p:nvSpPr>
        <p:spPr>
          <a:xfrm>
            <a:off x="9185564" y="4617882"/>
            <a:ext cx="2670778" cy="938719"/>
          </a:xfrm>
          <a:prstGeom prst="rect">
            <a:avLst/>
          </a:prstGeom>
          <a:solidFill>
            <a:schemeClr val="bg1"/>
          </a:solidFill>
          <a:ln>
            <a:solidFill>
              <a:schemeClr val="tx1"/>
            </a:solidFill>
          </a:ln>
        </p:spPr>
        <p:txBody>
          <a:bodyPr wrap="square" rtlCol="0">
            <a:spAutoFit/>
          </a:bodyPr>
          <a:lstStyle/>
          <a:p>
            <a:pPr algn="r"/>
            <a:r>
              <a:rPr lang="en-GB" sz="1100"/>
              <a:t>Source</a:t>
            </a:r>
            <a:r>
              <a:rPr lang="en-GB" sz="1100" b="1"/>
              <a:t>: Emsi- economicmodelling.co.uk</a:t>
            </a:r>
          </a:p>
          <a:p>
            <a:pPr algn="r"/>
            <a:r>
              <a:rPr lang="en-GB" sz="1100"/>
              <a:t>Date last updated: 16 December 2021</a:t>
            </a:r>
          </a:p>
          <a:p>
            <a:pPr algn="r"/>
            <a:r>
              <a:rPr lang="en-GB" sz="1100"/>
              <a:t>Frequency of update: quarterly</a:t>
            </a:r>
          </a:p>
          <a:p>
            <a:pPr algn="r"/>
            <a:r>
              <a:rPr lang="en-GB" sz="1100"/>
              <a:t>HC data lead: Intelligence Unit</a:t>
            </a:r>
          </a:p>
        </p:txBody>
      </p:sp>
    </p:spTree>
    <p:extLst>
      <p:ext uri="{BB962C8B-B14F-4D97-AF65-F5344CB8AC3E}">
        <p14:creationId xmlns:p14="http://schemas.microsoft.com/office/powerpoint/2010/main" val="503381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74" y="130369"/>
            <a:ext cx="11052401" cy="437667"/>
          </a:xfrm>
        </p:spPr>
        <p:txBody>
          <a:bodyPr>
            <a:noAutofit/>
          </a:bodyPr>
          <a:lstStyle/>
          <a:p>
            <a:r>
              <a:rPr lang="en-GB" sz="2800"/>
              <a:t>Workforce educational attainment</a:t>
            </a:r>
          </a:p>
        </p:txBody>
      </p:sp>
      <p:pic>
        <p:nvPicPr>
          <p:cNvPr id="5" name="Content Placeholder 4" descr="Doughnut chart showing proportions of Herefordshire's workforce with different levels of qualificatio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963" y="682439"/>
            <a:ext cx="9395011" cy="5219450"/>
          </a:xfrm>
          <a:ln>
            <a:solidFill>
              <a:schemeClr val="tx1"/>
            </a:solidFill>
          </a:ln>
        </p:spPr>
      </p:pic>
      <p:sp>
        <p:nvSpPr>
          <p:cNvPr id="6" name="TextBox 5"/>
          <p:cNvSpPr txBox="1"/>
          <p:nvPr/>
        </p:nvSpPr>
        <p:spPr>
          <a:xfrm>
            <a:off x="9725891" y="4600106"/>
            <a:ext cx="2466109" cy="1169551"/>
          </a:xfrm>
          <a:prstGeom prst="rect">
            <a:avLst/>
          </a:prstGeom>
          <a:noFill/>
          <a:ln>
            <a:solidFill>
              <a:schemeClr val="tx1"/>
            </a:solidFill>
          </a:ln>
        </p:spPr>
        <p:txBody>
          <a:bodyPr wrap="square" rtlCol="0">
            <a:spAutoFit/>
          </a:bodyPr>
          <a:lstStyle/>
          <a:p>
            <a:r>
              <a:rPr lang="en-GB" sz="1400"/>
              <a:t>Source: </a:t>
            </a:r>
            <a:r>
              <a:rPr lang="en-GB" sz="1400" b="1"/>
              <a:t>Emsi- economicmodelling.co.uk</a:t>
            </a:r>
          </a:p>
          <a:p>
            <a:r>
              <a:rPr lang="en-GB" sz="1400"/>
              <a:t>Frequency:  Annual</a:t>
            </a:r>
          </a:p>
          <a:p>
            <a:r>
              <a:rPr lang="en-GB" sz="1400"/>
              <a:t>Last updated:  December 2021</a:t>
            </a:r>
          </a:p>
        </p:txBody>
      </p:sp>
    </p:spTree>
    <p:extLst>
      <p:ext uri="{BB962C8B-B14F-4D97-AF65-F5344CB8AC3E}">
        <p14:creationId xmlns:p14="http://schemas.microsoft.com/office/powerpoint/2010/main" val="3418161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80110"/>
            <a:ext cx="10515600" cy="360218"/>
          </a:xfrm>
        </p:spPr>
        <p:txBody>
          <a:bodyPr>
            <a:normAutofit fontScale="90000"/>
          </a:bodyPr>
          <a:lstStyle/>
          <a:p>
            <a:r>
              <a:rPr lang="en-GB" sz="2400"/>
              <a:t>Herefordshire’s most and least competitive industries (2020-2021)</a:t>
            </a:r>
          </a:p>
        </p:txBody>
      </p:sp>
      <p:pic>
        <p:nvPicPr>
          <p:cNvPr id="10" name="Content Placeholder 9" descr="Chart and table showing Herefordshire's most competitive industries in 2020-2021 were Accomodation and Food Service activities, manufacturing and arts, entertainment and recreation.  The least competiitive industries were construction, education and human health and social work activitie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86959" y="796281"/>
            <a:ext cx="5015346" cy="5126659"/>
          </a:xfrm>
          <a:ln>
            <a:solidFill>
              <a:schemeClr val="tx1"/>
            </a:solidFill>
          </a:ln>
        </p:spPr>
      </p:pic>
      <p:pic>
        <p:nvPicPr>
          <p:cNvPr id="11" name="Content Placeholder 10" descr="Chart and table showing the least competiitive industries in 2020-2021 were construction, education and human health and social work activities."/>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514003" y="576473"/>
            <a:ext cx="4939468" cy="5140216"/>
          </a:xfrm>
          <a:ln>
            <a:solidFill>
              <a:schemeClr val="tx1"/>
            </a:solidFill>
          </a:ln>
        </p:spPr>
      </p:pic>
      <p:sp>
        <p:nvSpPr>
          <p:cNvPr id="12" name="TextBox 11"/>
          <p:cNvSpPr txBox="1"/>
          <p:nvPr/>
        </p:nvSpPr>
        <p:spPr>
          <a:xfrm>
            <a:off x="166254" y="6012872"/>
            <a:ext cx="11319161" cy="738664"/>
          </a:xfrm>
          <a:prstGeom prst="rect">
            <a:avLst/>
          </a:prstGeom>
          <a:solidFill>
            <a:schemeClr val="bg1"/>
          </a:solidFill>
        </p:spPr>
        <p:txBody>
          <a:bodyPr wrap="square" rtlCol="0">
            <a:spAutoFit/>
          </a:bodyPr>
          <a:lstStyle/>
          <a:p>
            <a:r>
              <a:rPr lang="en-GB" sz="1400" b="1">
                <a:solidFill>
                  <a:schemeClr val="bg1">
                    <a:lumMod val="65000"/>
                  </a:schemeClr>
                </a:solidFill>
              </a:rPr>
              <a:t>Need to know</a:t>
            </a:r>
            <a:r>
              <a:rPr lang="en-GB" sz="1400">
                <a:solidFill>
                  <a:schemeClr val="bg1">
                    <a:lumMod val="65000"/>
                  </a:schemeClr>
                </a:solidFill>
              </a:rPr>
              <a:t>: Competitive effect </a:t>
            </a:r>
            <a:r>
              <a:rPr lang="en-US" sz="1400">
                <a:solidFill>
                  <a:schemeClr val="bg1">
                    <a:lumMod val="65000"/>
                  </a:schemeClr>
                </a:solidFill>
              </a:rPr>
              <a:t>explains how much of the change in a given industry is due to some unique competitive advantage that the region possesses. This effect is calculated by taking the total regional growth and subtracting the national growth for the same industry.  The regional growth that remains cannot be explained by national trends in that industry or the economy as a whole.</a:t>
            </a:r>
            <a:endParaRPr lang="en-GB" sz="1400">
              <a:solidFill>
                <a:schemeClr val="bg1">
                  <a:lumMod val="65000"/>
                </a:schemeClr>
              </a:solidFill>
            </a:endParaRPr>
          </a:p>
        </p:txBody>
      </p:sp>
      <p:sp>
        <p:nvSpPr>
          <p:cNvPr id="16" name="TextBox 15"/>
          <p:cNvSpPr txBox="1"/>
          <p:nvPr/>
        </p:nvSpPr>
        <p:spPr>
          <a:xfrm>
            <a:off x="10349345" y="3477491"/>
            <a:ext cx="1745673" cy="1754326"/>
          </a:xfrm>
          <a:prstGeom prst="rect">
            <a:avLst/>
          </a:prstGeom>
          <a:noFill/>
          <a:ln>
            <a:solidFill>
              <a:schemeClr val="tx1"/>
            </a:solidFill>
          </a:ln>
        </p:spPr>
        <p:txBody>
          <a:bodyPr wrap="square" rtlCol="0">
            <a:spAutoFit/>
          </a:bodyPr>
          <a:lstStyle/>
          <a:p>
            <a:r>
              <a:rPr lang="en-US" sz="1200"/>
              <a:t>Source: Emsi- economicmodelling.co.uk</a:t>
            </a:r>
          </a:p>
          <a:p>
            <a:r>
              <a:rPr lang="en-US" sz="1200"/>
              <a:t>Date last updated: 11 January 2022</a:t>
            </a:r>
          </a:p>
          <a:p>
            <a:r>
              <a:rPr lang="en-US" sz="1200"/>
              <a:t>Frequency of update: annual</a:t>
            </a:r>
          </a:p>
          <a:p>
            <a:r>
              <a:rPr lang="en-US" sz="1200"/>
              <a:t>HC data lead: Intelligence Unit</a:t>
            </a:r>
          </a:p>
        </p:txBody>
      </p:sp>
    </p:spTree>
    <p:extLst>
      <p:ext uri="{BB962C8B-B14F-4D97-AF65-F5344CB8AC3E}">
        <p14:creationId xmlns:p14="http://schemas.microsoft.com/office/powerpoint/2010/main" val="3968961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713232"/>
          </a:xfrm>
        </p:spPr>
        <p:txBody>
          <a:bodyPr/>
          <a:lstStyle/>
          <a:p>
            <a:r>
              <a:rPr lang="en-GB"/>
              <a:t>Earnings</a:t>
            </a:r>
          </a:p>
        </p:txBody>
      </p:sp>
      <p:sp>
        <p:nvSpPr>
          <p:cNvPr id="4" name="Text Placeholder 3"/>
          <p:cNvSpPr>
            <a:spLocks noGrp="1"/>
          </p:cNvSpPr>
          <p:nvPr>
            <p:ph type="body" sz="half" idx="2"/>
          </p:nvPr>
        </p:nvSpPr>
        <p:spPr>
          <a:xfrm>
            <a:off x="159873" y="1153350"/>
            <a:ext cx="4479417" cy="4209436"/>
          </a:xfrm>
          <a:ln w="25400">
            <a:solidFill>
              <a:srgbClr val="FFC000"/>
            </a:solidFill>
          </a:ln>
        </p:spPr>
        <p:txBody>
          <a:bodyPr>
            <a:normAutofit fontScale="77500" lnSpcReduction="20000"/>
          </a:bodyPr>
          <a:lstStyle/>
          <a:p>
            <a:pPr>
              <a:lnSpc>
                <a:spcPct val="120000"/>
              </a:lnSpc>
            </a:pPr>
            <a:r>
              <a:rPr lang="en-US"/>
              <a:t>The latest Annual Survey of Hours and Earnings (ASHE) reveals that the workplace-based median weekly earnings for people who work in Herefordshire is now £536.60 (± £42.07).</a:t>
            </a:r>
          </a:p>
          <a:p>
            <a:pPr>
              <a:lnSpc>
                <a:spcPct val="120000"/>
              </a:lnSpc>
            </a:pPr>
            <a:r>
              <a:rPr lang="en-US"/>
              <a:t>Herefordshire’s weekly earnings are significantly lower than that in England £613.30 (± £2.40). Herefordshire’s weekly earnings are not recorded as significantly different to the West Midland region’s in 2021, although the amount is lower £585.0 (± £11.47).</a:t>
            </a:r>
          </a:p>
          <a:p>
            <a:pPr>
              <a:lnSpc>
                <a:spcPct val="120000"/>
              </a:lnSpc>
            </a:pPr>
            <a:r>
              <a:rPr lang="en-US"/>
              <a:t>The county has the lowest median earnings of all 14 West Midlands authorities, also, consistently ranked as amongst the lowest in England and Wales (14</a:t>
            </a:r>
            <a:r>
              <a:rPr lang="en-US" baseline="30000"/>
              <a:t>th</a:t>
            </a:r>
            <a:r>
              <a:rPr lang="en-US"/>
              <a:t> out of 111 top-tier authorities in 2021 provisional figures). </a:t>
            </a:r>
          </a:p>
          <a:p>
            <a:pPr>
              <a:lnSpc>
                <a:spcPct val="120000"/>
              </a:lnSpc>
            </a:pPr>
            <a:r>
              <a:rPr lang="en-US" err="1"/>
              <a:t>Annualised</a:t>
            </a:r>
            <a:r>
              <a:rPr lang="en-US"/>
              <a:t> earnings are £27,980 (± £2,194), also significantly lower England £30,979 (± £125) but similar to the West Midlands region, £30,504 (± £598). </a:t>
            </a:r>
          </a:p>
          <a:p>
            <a:pPr>
              <a:lnSpc>
                <a:spcPct val="120000"/>
              </a:lnSpc>
            </a:pPr>
            <a:r>
              <a:rPr lang="en-US"/>
              <a:t>If we look at residents based weekly earnings as opposed to work place based weekly earnings, these are £535.50 (±67.17) and although lower compared to England and the West Midlands region although the differences are not significant.</a:t>
            </a:r>
          </a:p>
          <a:p>
            <a:endParaRPr lang="en-US"/>
          </a:p>
          <a:p>
            <a:endParaRPr lang="en-US"/>
          </a:p>
          <a:p>
            <a:endParaRPr lang="en-GB"/>
          </a:p>
        </p:txBody>
      </p:sp>
      <p:pic>
        <p:nvPicPr>
          <p:cNvPr id="6" name="Content Placeholder 5" descr="Line chart showing the trend in median gross weekly full-time earnings since 2008 in Herefordshire, England and the West Midlands region."/>
          <p:cNvPicPr>
            <a:picLocks noGrp="1" noChangeAspect="1"/>
          </p:cNvPicPr>
          <p:nvPr>
            <p:ph idx="1"/>
          </p:nvPr>
        </p:nvPicPr>
        <p:blipFill>
          <a:blip r:embed="rId2"/>
          <a:stretch>
            <a:fillRect/>
          </a:stretch>
        </p:blipFill>
        <p:spPr>
          <a:xfrm>
            <a:off x="4772024" y="813816"/>
            <a:ext cx="7363303" cy="3511296"/>
          </a:xfrm>
          <a:prstGeom prst="rect">
            <a:avLst/>
          </a:prstGeom>
        </p:spPr>
      </p:pic>
      <p:sp>
        <p:nvSpPr>
          <p:cNvPr id="5" name="TextBox 4"/>
          <p:cNvSpPr txBox="1"/>
          <p:nvPr/>
        </p:nvSpPr>
        <p:spPr>
          <a:xfrm>
            <a:off x="292608" y="5475465"/>
            <a:ext cx="9253728" cy="738664"/>
          </a:xfrm>
          <a:prstGeom prst="rect">
            <a:avLst/>
          </a:prstGeom>
          <a:solidFill>
            <a:schemeClr val="bg1"/>
          </a:solidFill>
        </p:spPr>
        <p:txBody>
          <a:bodyPr wrap="square" rtlCol="0">
            <a:spAutoFit/>
          </a:bodyPr>
          <a:lstStyle/>
          <a:p>
            <a:r>
              <a:rPr lang="en-GB" sz="1400" b="1">
                <a:solidFill>
                  <a:schemeClr val="bg1">
                    <a:lumMod val="65000"/>
                  </a:schemeClr>
                </a:solidFill>
              </a:rPr>
              <a:t>Need to know</a:t>
            </a:r>
            <a:r>
              <a:rPr lang="en-GB" sz="1400">
                <a:solidFill>
                  <a:schemeClr val="bg1">
                    <a:lumMod val="65000"/>
                  </a:schemeClr>
                </a:solidFill>
              </a:rPr>
              <a:t>: workplace-based earnings includes </a:t>
            </a:r>
            <a:r>
              <a:rPr lang="en-US" sz="1400">
                <a:solidFill>
                  <a:schemeClr val="bg1">
                    <a:lumMod val="65000"/>
                  </a:schemeClr>
                </a:solidFill>
              </a:rPr>
              <a:t>all people who work in Herefordshire regardless of which county they live in.</a:t>
            </a:r>
            <a:r>
              <a:rPr lang="en-GB" sz="1400">
                <a:solidFill>
                  <a:schemeClr val="bg1">
                    <a:lumMod val="65000"/>
                  </a:schemeClr>
                </a:solidFill>
              </a:rPr>
              <a:t> Residents-based weekly earnings includes all </a:t>
            </a:r>
            <a:r>
              <a:rPr lang="en-US" sz="1400">
                <a:solidFill>
                  <a:schemeClr val="bg1">
                    <a:lumMod val="65000"/>
                  </a:schemeClr>
                </a:solidFill>
              </a:rPr>
              <a:t>people who live in Herefordshire i.e. includes those who work outside the county</a:t>
            </a:r>
            <a:endParaRPr lang="en-GB" sz="1400">
              <a:solidFill>
                <a:schemeClr val="bg1">
                  <a:lumMod val="65000"/>
                </a:schemeClr>
              </a:solidFill>
            </a:endParaRPr>
          </a:p>
        </p:txBody>
      </p:sp>
      <p:sp>
        <p:nvSpPr>
          <p:cNvPr id="7" name="TextBox 6"/>
          <p:cNvSpPr txBox="1"/>
          <p:nvPr/>
        </p:nvSpPr>
        <p:spPr>
          <a:xfrm>
            <a:off x="9546336" y="4420709"/>
            <a:ext cx="2414016" cy="1015663"/>
          </a:xfrm>
          <a:prstGeom prst="rect">
            <a:avLst/>
          </a:prstGeom>
          <a:solidFill>
            <a:schemeClr val="bg1"/>
          </a:solidFill>
          <a:ln>
            <a:solidFill>
              <a:schemeClr val="tx1"/>
            </a:solidFill>
          </a:ln>
        </p:spPr>
        <p:txBody>
          <a:bodyPr wrap="square" rtlCol="0">
            <a:spAutoFit/>
          </a:bodyPr>
          <a:lstStyle/>
          <a:p>
            <a:r>
              <a:rPr lang="en-GB" sz="1200"/>
              <a:t>Source: Annual Survey of Hours and Earnings (ASHE) available from </a:t>
            </a:r>
            <a:r>
              <a:rPr lang="en-GB" sz="1200">
                <a:hlinkClick r:id="rId3"/>
              </a:rPr>
              <a:t>NOMIS</a:t>
            </a:r>
            <a:endParaRPr lang="en-GB" sz="1200"/>
          </a:p>
          <a:p>
            <a:r>
              <a:rPr lang="en-GB" sz="1200"/>
              <a:t>Frequency:  annual</a:t>
            </a:r>
          </a:p>
          <a:p>
            <a:r>
              <a:rPr lang="en-GB" sz="1200"/>
              <a:t>Last updated:  November 2021.</a:t>
            </a:r>
            <a:endParaRPr lang="en-GB"/>
          </a:p>
        </p:txBody>
      </p:sp>
    </p:spTree>
    <p:extLst>
      <p:ext uri="{BB962C8B-B14F-4D97-AF65-F5344CB8AC3E}">
        <p14:creationId xmlns:p14="http://schemas.microsoft.com/office/powerpoint/2010/main" val="274549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678873"/>
          </a:xfrm>
        </p:spPr>
        <p:txBody>
          <a:bodyPr/>
          <a:lstStyle/>
          <a:p>
            <a:r>
              <a:rPr lang="en-GB"/>
              <a:t>Gender pay gap</a:t>
            </a:r>
          </a:p>
        </p:txBody>
      </p:sp>
      <p:sp>
        <p:nvSpPr>
          <p:cNvPr id="4" name="Text Placeholder 3"/>
          <p:cNvSpPr>
            <a:spLocks noGrp="1"/>
          </p:cNvSpPr>
          <p:nvPr>
            <p:ph type="body" sz="half" idx="2"/>
          </p:nvPr>
        </p:nvSpPr>
        <p:spPr>
          <a:xfrm>
            <a:off x="568036" y="1330036"/>
            <a:ext cx="6179128" cy="4538952"/>
          </a:xfrm>
          <a:ln w="38100">
            <a:solidFill>
              <a:srgbClr val="FFC000"/>
            </a:solidFill>
          </a:ln>
        </p:spPr>
        <p:txBody>
          <a:bodyPr>
            <a:normAutofit fontScale="92500" lnSpcReduction="20000"/>
          </a:bodyPr>
          <a:lstStyle/>
          <a:p>
            <a:pPr>
              <a:lnSpc>
                <a:spcPct val="110000"/>
              </a:lnSpc>
            </a:pPr>
            <a:r>
              <a:rPr lang="en-US"/>
              <a:t>The gender pay gap (GPG ) is the difference between average hourly earnings (excluding overtime) of men and women as a proportion of average hourly earnings (excluding overtime) of men.</a:t>
            </a:r>
          </a:p>
          <a:p>
            <a:pPr marL="285750" indent="-285750">
              <a:lnSpc>
                <a:spcPct val="110000"/>
              </a:lnSpc>
              <a:buFont typeface="Arial" panose="020B0604020202020204" pitchFamily="34" charset="0"/>
              <a:buChar char="•"/>
            </a:pPr>
            <a:r>
              <a:rPr lang="en-US"/>
              <a:t>Although the gap is now 25% lower than it was a quarter of a century ago, it is still around 13 percentage points and in 2019 the average working-age woman in the UK earned 40% less than her male counterpart.   </a:t>
            </a:r>
          </a:p>
          <a:p>
            <a:pPr marL="285750" indent="-285750">
              <a:lnSpc>
                <a:spcPct val="110000"/>
              </a:lnSpc>
              <a:buFont typeface="Arial" panose="020B0604020202020204" pitchFamily="34" charset="0"/>
              <a:buChar char="•"/>
            </a:pPr>
            <a:r>
              <a:rPr lang="en-US"/>
              <a:t>Recent research by the IFS as part of the Deaton Review found that the vast majority of the modest convergence in earnings of the past 25 years can be explained by the closing of the gender gap in education levels.   </a:t>
            </a:r>
          </a:p>
          <a:p>
            <a:pPr marL="285750" indent="-285750">
              <a:lnSpc>
                <a:spcPct val="110000"/>
              </a:lnSpc>
              <a:buFont typeface="Arial" panose="020B0604020202020204" pitchFamily="34" charset="0"/>
              <a:buChar char="•"/>
            </a:pPr>
            <a:r>
              <a:rPr lang="en-US"/>
              <a:t>The divergence occurs with parenthood, when the gendered roles that mothers and fathers take on appear to be largely unrelated to their relative earnings potential.   </a:t>
            </a:r>
          </a:p>
          <a:p>
            <a:pPr marL="285750" indent="-285750">
              <a:lnSpc>
                <a:spcPct val="110000"/>
              </a:lnSpc>
              <a:buFont typeface="Arial" panose="020B0604020202020204" pitchFamily="34" charset="0"/>
              <a:buChar char="•"/>
            </a:pPr>
            <a:r>
              <a:rPr lang="en-US"/>
              <a:t>The IFS found that persistent social norms around parenting are reinforced by a policy environment that sustains and incentivises a traditionally gendered division of labour, even when policies are ostensibly gender-neutral. </a:t>
            </a:r>
            <a:endParaRPr lang="en-GB"/>
          </a:p>
        </p:txBody>
      </p:sp>
      <p:sp>
        <p:nvSpPr>
          <p:cNvPr id="3" name="Content Placeholder 2"/>
          <p:cNvSpPr>
            <a:spLocks noGrp="1"/>
          </p:cNvSpPr>
          <p:nvPr>
            <p:ph idx="1"/>
          </p:nvPr>
        </p:nvSpPr>
        <p:spPr>
          <a:xfrm>
            <a:off x="6973988" y="1330037"/>
            <a:ext cx="4793671" cy="2967643"/>
          </a:xfrm>
          <a:ln>
            <a:solidFill>
              <a:schemeClr val="tx1"/>
            </a:solidFill>
          </a:ln>
        </p:spPr>
        <p:txBody>
          <a:bodyPr>
            <a:normAutofit/>
          </a:bodyPr>
          <a:lstStyle/>
          <a:p>
            <a:pPr marL="0" indent="0">
              <a:buNone/>
            </a:pPr>
            <a:r>
              <a:rPr lang="en-US" sz="1800"/>
              <a:t>In 2021, women’s earnings in Herefordshire are 4% lower than men’s;   a smaller gap compared the West Midlands region (10%) and England (9%).</a:t>
            </a:r>
          </a:p>
        </p:txBody>
      </p:sp>
      <p:grpSp>
        <p:nvGrpSpPr>
          <p:cNvPr id="9" name="Group 8" descr="Icon showing a man and woman side-by-side."/>
          <p:cNvGrpSpPr/>
          <p:nvPr/>
        </p:nvGrpSpPr>
        <p:grpSpPr bwMode="auto">
          <a:xfrm>
            <a:off x="7811291" y="2399005"/>
            <a:ext cx="2673176" cy="1725042"/>
            <a:chOff x="0" y="0"/>
            <a:chExt cx="1428751" cy="1838439"/>
          </a:xfrm>
        </p:grpSpPr>
        <p:pic>
          <p:nvPicPr>
            <p:cNvPr id="10" name="rg_hi" descr="Icon of woman http://t0.gstatic.com/images?q=tbn:ANd9GcTX__li-yjKoKHVlGjl5sJHUHTbZZh717feDdJ04HmCtgEmPxon"/>
            <p:cNvPicPr>
              <a:picLocks noChangeAspect="1" noChangeArrowheads="1"/>
            </p:cNvPicPr>
            <p:nvPr/>
          </p:nvPicPr>
          <p:blipFill>
            <a:blip r:embed="rId2">
              <a:extLst>
                <a:ext uri="{28A0092B-C50C-407E-A947-70E740481C1C}">
                  <a14:useLocalDpi xmlns:a14="http://schemas.microsoft.com/office/drawing/2010/main" val="0"/>
                </a:ext>
              </a:extLst>
            </a:blip>
            <a:srcRect l="9334" t="10754" r="49777" b="5447"/>
            <a:stretch>
              <a:fillRect/>
            </a:stretch>
          </p:blipFill>
          <p:spPr bwMode="auto">
            <a:xfrm>
              <a:off x="0" y="279352"/>
              <a:ext cx="651412" cy="155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rg_hi" descr="Icon of man http://t0.gstatic.com/images?q=tbn:ANd9GcTX__li-yjKoKHVlGjl5sJHUHTbZZh717feDdJ04HmCtgEmPxon"/>
            <p:cNvPicPr>
              <a:picLocks noChangeAspect="1" noChangeArrowheads="1"/>
            </p:cNvPicPr>
            <p:nvPr/>
          </p:nvPicPr>
          <p:blipFill>
            <a:blip r:embed="rId2">
              <a:extLst>
                <a:ext uri="{28A0092B-C50C-407E-A947-70E740481C1C}">
                  <a14:useLocalDpi xmlns:a14="http://schemas.microsoft.com/office/drawing/2010/main" val="0"/>
                </a:ext>
              </a:extLst>
            </a:blip>
            <a:srcRect l="56444" t="8134" r="7555" b="7170"/>
            <a:stretch>
              <a:fillRect/>
            </a:stretch>
          </p:blipFill>
          <p:spPr bwMode="auto">
            <a:xfrm>
              <a:off x="657226" y="0"/>
              <a:ext cx="771525" cy="180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Box 14"/>
          <p:cNvSpPr txBox="1"/>
          <p:nvPr/>
        </p:nvSpPr>
        <p:spPr>
          <a:xfrm>
            <a:off x="6973988" y="4498572"/>
            <a:ext cx="4793671" cy="1200329"/>
          </a:xfrm>
          <a:prstGeom prst="rect">
            <a:avLst/>
          </a:prstGeom>
          <a:noFill/>
        </p:spPr>
        <p:txBody>
          <a:bodyPr wrap="square" rtlCol="0">
            <a:spAutoFit/>
          </a:bodyPr>
          <a:lstStyle/>
          <a:p>
            <a:r>
              <a:rPr lang="en-GB"/>
              <a:t>Source: Annual Survey of Hours and Earnings (ASHE) available from </a:t>
            </a:r>
            <a:r>
              <a:rPr lang="en-GB">
                <a:hlinkClick r:id="rId3"/>
              </a:rPr>
              <a:t>NOMIS</a:t>
            </a:r>
            <a:endParaRPr lang="en-GB"/>
          </a:p>
          <a:p>
            <a:r>
              <a:rPr lang="en-GB"/>
              <a:t>Frequency:  annual</a:t>
            </a:r>
          </a:p>
          <a:p>
            <a:r>
              <a:rPr lang="en-GB"/>
              <a:t>Last updated:  November 2021</a:t>
            </a:r>
          </a:p>
        </p:txBody>
      </p:sp>
    </p:spTree>
    <p:extLst>
      <p:ext uri="{BB962C8B-B14F-4D97-AF65-F5344CB8AC3E}">
        <p14:creationId xmlns:p14="http://schemas.microsoft.com/office/powerpoint/2010/main" val="673174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687820"/>
          </a:xfrm>
        </p:spPr>
        <p:txBody>
          <a:bodyPr>
            <a:normAutofit/>
          </a:bodyPr>
          <a:lstStyle/>
          <a:p>
            <a:r>
              <a:rPr lang="en-GB" sz="3200"/>
              <a:t>2020 Labour Force Breakdown</a:t>
            </a:r>
          </a:p>
        </p:txBody>
      </p:sp>
      <p:pic>
        <p:nvPicPr>
          <p:cNvPr id="4" name="Content Placeholder 3" descr="2020 Herefordshire labour force breakdown by status:&#10;Total working age population (16-64) =113,009&#10;Not in labour force (16+) 24,898&#10;Labour force: 88,111 of which employed 85,450, unemployed 2,661&#10;Under 16 32,148&#10;Over 64 48,458&#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577" y="1052946"/>
            <a:ext cx="11210007" cy="4793168"/>
          </a:xfrm>
          <a:ln>
            <a:solidFill>
              <a:schemeClr val="tx1"/>
            </a:solidFill>
          </a:ln>
        </p:spPr>
      </p:pic>
      <p:sp>
        <p:nvSpPr>
          <p:cNvPr id="5" name="TextBox 4"/>
          <p:cNvSpPr txBox="1"/>
          <p:nvPr/>
        </p:nvSpPr>
        <p:spPr>
          <a:xfrm>
            <a:off x="3020292" y="5985162"/>
            <a:ext cx="4835236" cy="738664"/>
          </a:xfrm>
          <a:prstGeom prst="rect">
            <a:avLst/>
          </a:prstGeom>
          <a:solidFill>
            <a:schemeClr val="bg1"/>
          </a:solidFill>
          <a:ln>
            <a:solidFill>
              <a:schemeClr val="tx1"/>
            </a:solidFill>
          </a:ln>
        </p:spPr>
        <p:txBody>
          <a:bodyPr wrap="square" rtlCol="0">
            <a:spAutoFit/>
          </a:bodyPr>
          <a:lstStyle/>
          <a:p>
            <a:r>
              <a:rPr lang="en-GB" sz="1400"/>
              <a:t>Source:  Emsi-economicmodelling.co.uk</a:t>
            </a:r>
          </a:p>
          <a:p>
            <a:r>
              <a:rPr lang="en-GB" sz="1400"/>
              <a:t>Frequency: annual</a:t>
            </a:r>
          </a:p>
          <a:p>
            <a:r>
              <a:rPr lang="en-GB" sz="1400"/>
              <a:t>Last updated:  December 2021</a:t>
            </a:r>
          </a:p>
        </p:txBody>
      </p:sp>
    </p:spTree>
    <p:extLst>
      <p:ext uri="{BB962C8B-B14F-4D97-AF65-F5344CB8AC3E}">
        <p14:creationId xmlns:p14="http://schemas.microsoft.com/office/powerpoint/2010/main" val="23156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5"/>
            <a:ext cx="11520000" cy="316193"/>
          </a:xfrm>
        </p:spPr>
        <p:txBody>
          <a:bodyPr>
            <a:noAutofit/>
          </a:bodyPr>
          <a:lstStyle/>
          <a:p>
            <a:r>
              <a:rPr lang="en-GB" sz="3200"/>
              <a:t>Herefordshire’s largest industries (by jobs)</a:t>
            </a:r>
          </a:p>
        </p:txBody>
      </p:sp>
      <p:pic>
        <p:nvPicPr>
          <p:cNvPr id="4" name="Content Placeholder 3" descr="Herefordshire's largest industries by number of jobs and comparison to national average.  Largest are:&#10;1. Wholesale and retail trade, repair of motor vehicles &amp; motorcycles 2. Human health and social work activities 3. Manufacturing 4. Accomodation and food service activiti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337" y="842682"/>
            <a:ext cx="7542138" cy="5814638"/>
          </a:xfrm>
          <a:ln>
            <a:solidFill>
              <a:schemeClr val="tx1"/>
            </a:solidFill>
          </a:ln>
        </p:spPr>
      </p:pic>
      <p:sp>
        <p:nvSpPr>
          <p:cNvPr id="5" name="TextBox 4"/>
          <p:cNvSpPr txBox="1"/>
          <p:nvPr/>
        </p:nvSpPr>
        <p:spPr>
          <a:xfrm>
            <a:off x="8037717" y="4774116"/>
            <a:ext cx="3959730" cy="1169551"/>
          </a:xfrm>
          <a:prstGeom prst="rect">
            <a:avLst/>
          </a:prstGeom>
          <a:noFill/>
        </p:spPr>
        <p:txBody>
          <a:bodyPr wrap="square" rtlCol="0">
            <a:spAutoFit/>
          </a:bodyPr>
          <a:lstStyle/>
          <a:p>
            <a:r>
              <a:rPr lang="en-US" sz="1400"/>
              <a:t>Source: Emsi- economicmodelling.co.uk</a:t>
            </a:r>
          </a:p>
          <a:p>
            <a:r>
              <a:rPr lang="en-US" sz="1400"/>
              <a:t>Date last updated: 16 December 2021</a:t>
            </a:r>
          </a:p>
          <a:p>
            <a:r>
              <a:rPr lang="en-US" sz="1400"/>
              <a:t>Frequency of update: daily</a:t>
            </a:r>
          </a:p>
          <a:p>
            <a:r>
              <a:rPr lang="en-US" sz="1400"/>
              <a:t>HC data lead: Intelligence Unit</a:t>
            </a:r>
          </a:p>
          <a:p>
            <a:endParaRPr lang="en-GB" sz="1400"/>
          </a:p>
        </p:txBody>
      </p:sp>
    </p:spTree>
    <p:extLst>
      <p:ext uri="{BB962C8B-B14F-4D97-AF65-F5344CB8AC3E}">
        <p14:creationId xmlns:p14="http://schemas.microsoft.com/office/powerpoint/2010/main" val="3313883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673966"/>
          </a:xfrm>
        </p:spPr>
        <p:txBody>
          <a:bodyPr>
            <a:normAutofit/>
          </a:bodyPr>
          <a:lstStyle/>
          <a:p>
            <a:r>
              <a:rPr lang="en-GB" sz="3200"/>
              <a:t>Herefordshire’s largest occupations</a:t>
            </a:r>
          </a:p>
        </p:txBody>
      </p:sp>
      <p:pic>
        <p:nvPicPr>
          <p:cNvPr id="4" name="Content Placeholder 3" descr="Herefordshire's largest occupations by number of jobs and comparison to the national average.  Largest occupations are: 1. Elementary 2. Professional 3. Associate Professional and Technical 4. Administrative and Secretarial"/>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8577" y="1057380"/>
            <a:ext cx="8487263" cy="4351338"/>
          </a:xfrm>
        </p:spPr>
      </p:pic>
      <p:sp>
        <p:nvSpPr>
          <p:cNvPr id="5" name="TextBox 4" descr="Bar chart showing Herefordshire's largest occupations by number of jobs and size relative to the national average.  Largest are elementary, professional and associate professional &amp; technical roles."/>
          <p:cNvSpPr txBox="1"/>
          <p:nvPr/>
        </p:nvSpPr>
        <p:spPr>
          <a:xfrm>
            <a:off x="9314108" y="4235671"/>
            <a:ext cx="2493229" cy="1815882"/>
          </a:xfrm>
          <a:prstGeom prst="rect">
            <a:avLst/>
          </a:prstGeom>
          <a:solidFill>
            <a:schemeClr val="bg1"/>
          </a:solidFill>
        </p:spPr>
        <p:txBody>
          <a:bodyPr wrap="square" rtlCol="0">
            <a:spAutoFit/>
          </a:bodyPr>
          <a:lstStyle/>
          <a:p>
            <a:r>
              <a:rPr lang="en-US" sz="1400"/>
              <a:t>Source: Emsi- economicmodelling.co.uk</a:t>
            </a:r>
          </a:p>
          <a:p>
            <a:r>
              <a:rPr lang="en-US" sz="1400"/>
              <a:t>Date last updated: 16 December 2021</a:t>
            </a:r>
          </a:p>
          <a:p>
            <a:r>
              <a:rPr lang="en-US" sz="1400"/>
              <a:t>Frequency of update: daily</a:t>
            </a:r>
          </a:p>
          <a:p>
            <a:r>
              <a:rPr lang="en-US" sz="1400"/>
              <a:t>HC data lead: Intelligence Unit</a:t>
            </a:r>
          </a:p>
          <a:p>
            <a:endParaRPr lang="en-GB" sz="1400"/>
          </a:p>
        </p:txBody>
      </p:sp>
    </p:spTree>
    <p:extLst>
      <p:ext uri="{BB962C8B-B14F-4D97-AF65-F5344CB8AC3E}">
        <p14:creationId xmlns:p14="http://schemas.microsoft.com/office/powerpoint/2010/main" val="1860465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019908"/>
          </a:xfrm>
        </p:spPr>
        <p:txBody>
          <a:bodyPr/>
          <a:lstStyle/>
          <a:p>
            <a:r>
              <a:rPr lang="en-GB"/>
              <a:t>Job postings in Herefordshire</a:t>
            </a:r>
          </a:p>
        </p:txBody>
      </p:sp>
      <p:sp>
        <p:nvSpPr>
          <p:cNvPr id="4" name="Text Placeholder 3"/>
          <p:cNvSpPr>
            <a:spLocks noGrp="1"/>
          </p:cNvSpPr>
          <p:nvPr>
            <p:ph type="body" sz="half" idx="2"/>
          </p:nvPr>
        </p:nvSpPr>
        <p:spPr>
          <a:xfrm>
            <a:off x="474028" y="1552624"/>
            <a:ext cx="4435597" cy="4308426"/>
          </a:xfrm>
          <a:ln>
            <a:solidFill>
              <a:srgbClr val="FFC000"/>
            </a:solidFill>
          </a:ln>
        </p:spPr>
        <p:txBody>
          <a:bodyPr>
            <a:normAutofit fontScale="77500" lnSpcReduction="20000"/>
          </a:bodyPr>
          <a:lstStyle/>
          <a:p>
            <a:pPr marL="285750" indent="-285750">
              <a:lnSpc>
                <a:spcPct val="120000"/>
              </a:lnSpc>
              <a:buFont typeface="Arial" panose="020B0604020202020204" pitchFamily="34" charset="0"/>
              <a:buChar char="•"/>
            </a:pPr>
            <a:r>
              <a:rPr lang="en-US"/>
              <a:t>According to EMSI, in Herefordshire there were a total of 10,375 unique job postings in November 2021. This compares to 9,176 in the previous month.</a:t>
            </a:r>
          </a:p>
          <a:p>
            <a:pPr marL="285750" indent="-285750">
              <a:lnSpc>
                <a:spcPct val="120000"/>
              </a:lnSpc>
              <a:buFont typeface="Arial" panose="020B0604020202020204" pitchFamily="34" charset="0"/>
              <a:buChar char="•"/>
            </a:pPr>
            <a:r>
              <a:rPr lang="en-US"/>
              <a:t>Locally, job postings are now significantly higher than in the same period a year ago.  This, in combination with the claimant count data appears to suggest that Herefordshire’s economy was pre-Omicron recovering well from the economic turbulence of the past twelve months. </a:t>
            </a:r>
          </a:p>
          <a:p>
            <a:pPr marL="285750" indent="-285750">
              <a:lnSpc>
                <a:spcPct val="120000"/>
              </a:lnSpc>
              <a:buFont typeface="Arial" panose="020B0604020202020204" pitchFamily="34" charset="0"/>
              <a:buChar char="•"/>
            </a:pPr>
            <a:r>
              <a:rPr lang="en-US"/>
              <a:t>As at 15 December 2021 there were 6,693 unique job postings; 54.9% higher than on the same day last year.</a:t>
            </a:r>
          </a:p>
          <a:p>
            <a:pPr marL="285750" indent="-285750">
              <a:lnSpc>
                <a:spcPct val="120000"/>
              </a:lnSpc>
              <a:buFont typeface="Arial" panose="020B0604020202020204" pitchFamily="34" charset="0"/>
              <a:buChar char="•"/>
            </a:pPr>
            <a:r>
              <a:rPr lang="en-US"/>
              <a:t>Top posted occupations in November 2021 were nurses, care workers and home carers, book-keepers, payroll managers and wages clerks, van drivers, sales and retail assistants, and sales accounts and business development managers.</a:t>
            </a:r>
          </a:p>
        </p:txBody>
      </p:sp>
      <p:pic>
        <p:nvPicPr>
          <p:cNvPr id="6" name="Content Placeholder 5" descr="Herefordshire unique job postings for the last 30 days compared to the same period last year.&#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9358" y="967154"/>
            <a:ext cx="6754554" cy="3230773"/>
          </a:xfrm>
          <a:ln>
            <a:solidFill>
              <a:schemeClr val="tx1"/>
            </a:solidFill>
          </a:ln>
        </p:spPr>
      </p:pic>
      <p:sp>
        <p:nvSpPr>
          <p:cNvPr id="5" name="TextBox 4"/>
          <p:cNvSpPr txBox="1"/>
          <p:nvPr/>
        </p:nvSpPr>
        <p:spPr>
          <a:xfrm>
            <a:off x="1786596" y="5936566"/>
            <a:ext cx="9073661" cy="523220"/>
          </a:xfrm>
          <a:prstGeom prst="rect">
            <a:avLst/>
          </a:prstGeom>
          <a:solidFill>
            <a:schemeClr val="bg1"/>
          </a:solidFill>
          <a:ln>
            <a:solidFill>
              <a:schemeClr val="tx1"/>
            </a:solidFill>
          </a:ln>
        </p:spPr>
        <p:txBody>
          <a:bodyPr wrap="square" rtlCol="0">
            <a:spAutoFit/>
          </a:bodyPr>
          <a:lstStyle/>
          <a:p>
            <a:r>
              <a:rPr lang="en-US" sz="1400">
                <a:solidFill>
                  <a:schemeClr val="bg1">
                    <a:lumMod val="65000"/>
                  </a:schemeClr>
                </a:solidFill>
              </a:rPr>
              <a:t>Need to know:  A unique job posting is one that has been de-duplicated as postings can appear on multiple websites, multiple times.  Data include voluntary, internships, side jobs and freelance.</a:t>
            </a:r>
          </a:p>
        </p:txBody>
      </p:sp>
      <p:sp>
        <p:nvSpPr>
          <p:cNvPr id="7" name="TextBox 6"/>
          <p:cNvSpPr txBox="1"/>
          <p:nvPr/>
        </p:nvSpPr>
        <p:spPr>
          <a:xfrm>
            <a:off x="9594123" y="4594139"/>
            <a:ext cx="2295400" cy="1107996"/>
          </a:xfrm>
          <a:prstGeom prst="rect">
            <a:avLst/>
          </a:prstGeom>
          <a:solidFill>
            <a:schemeClr val="bg1"/>
          </a:solidFill>
        </p:spPr>
        <p:txBody>
          <a:bodyPr wrap="square" rtlCol="0">
            <a:spAutoFit/>
          </a:bodyPr>
          <a:lstStyle/>
          <a:p>
            <a:r>
              <a:rPr lang="en-GB" sz="1100" b="1"/>
              <a:t>Source: Emsi- economicmodelling.co.uk</a:t>
            </a:r>
            <a:endParaRPr lang="en-GB" sz="1100"/>
          </a:p>
          <a:p>
            <a:r>
              <a:rPr lang="en-GB" sz="1100"/>
              <a:t>Date last updated: 16 December 2021</a:t>
            </a:r>
          </a:p>
          <a:p>
            <a:r>
              <a:rPr lang="en-GB" sz="1100"/>
              <a:t>Frequency of update: daily</a:t>
            </a:r>
          </a:p>
          <a:p>
            <a:r>
              <a:rPr lang="en-GB" sz="1100"/>
              <a:t>HC data lead: Intelligence Unit</a:t>
            </a:r>
          </a:p>
        </p:txBody>
      </p:sp>
    </p:spTree>
    <p:extLst>
      <p:ext uri="{BB962C8B-B14F-4D97-AF65-F5344CB8AC3E}">
        <p14:creationId xmlns:p14="http://schemas.microsoft.com/office/powerpoint/2010/main" val="3394799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7337" y="110836"/>
            <a:ext cx="11520000" cy="474713"/>
          </a:xfrm>
        </p:spPr>
        <p:txBody>
          <a:bodyPr>
            <a:noAutofit/>
          </a:bodyPr>
          <a:lstStyle/>
          <a:p>
            <a:r>
              <a:rPr lang="en-GB" sz="2800"/>
              <a:t>Top 10 in-demand skills in Herefordshire</a:t>
            </a:r>
          </a:p>
        </p:txBody>
      </p:sp>
      <p:sp>
        <p:nvSpPr>
          <p:cNvPr id="6" name="TextBox 5"/>
          <p:cNvSpPr txBox="1"/>
          <p:nvPr/>
        </p:nvSpPr>
        <p:spPr>
          <a:xfrm>
            <a:off x="291806" y="860049"/>
            <a:ext cx="4429939" cy="3539430"/>
          </a:xfrm>
          <a:prstGeom prst="rect">
            <a:avLst/>
          </a:prstGeom>
          <a:noFill/>
        </p:spPr>
        <p:txBody>
          <a:bodyPr wrap="square" rtlCol="0">
            <a:spAutoFit/>
          </a:bodyPr>
          <a:lstStyle/>
          <a:p>
            <a:r>
              <a:rPr lang="en-US" sz="1600"/>
              <a:t>In 2021 as a whole the top ten in-demand skills in Herefordshire (with number of citations) were:</a:t>
            </a:r>
          </a:p>
          <a:p>
            <a:endParaRPr lang="en-US" sz="1600"/>
          </a:p>
          <a:p>
            <a:r>
              <a:rPr lang="en-US" sz="1600"/>
              <a:t>Nursing	1,109</a:t>
            </a:r>
          </a:p>
          <a:p>
            <a:r>
              <a:rPr lang="en-US" sz="1600"/>
              <a:t>Auditing	1,103</a:t>
            </a:r>
          </a:p>
          <a:p>
            <a:r>
              <a:rPr lang="en-US" sz="1600"/>
              <a:t>Finance	958</a:t>
            </a:r>
          </a:p>
          <a:p>
            <a:r>
              <a:rPr lang="en-US" sz="1600"/>
              <a:t>Personal Care 902</a:t>
            </a:r>
          </a:p>
          <a:p>
            <a:r>
              <a:rPr lang="en-US" sz="1600"/>
              <a:t>Mental Health 869</a:t>
            </a:r>
          </a:p>
          <a:p>
            <a:r>
              <a:rPr lang="en-US" sz="1600"/>
              <a:t>Warehousing 846</a:t>
            </a:r>
          </a:p>
          <a:p>
            <a:r>
              <a:rPr lang="en-US" sz="1600"/>
              <a:t>Accounting 769</a:t>
            </a:r>
          </a:p>
          <a:p>
            <a:r>
              <a:rPr lang="en-US" sz="1600"/>
              <a:t>Key Performance Indicators (KPIs) 656</a:t>
            </a:r>
          </a:p>
          <a:p>
            <a:r>
              <a:rPr lang="en-US" sz="1600"/>
              <a:t>Learning disabilities 644</a:t>
            </a:r>
          </a:p>
          <a:p>
            <a:r>
              <a:rPr lang="en-US" sz="1600"/>
              <a:t>Machinery 553</a:t>
            </a:r>
          </a:p>
        </p:txBody>
      </p:sp>
      <p:pic>
        <p:nvPicPr>
          <p:cNvPr id="5" name="Content Placeholder 4" descr="Chart showing month-on-month volatility in the top 20 skills for all Job types sought by quarter since June 202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721746" y="549818"/>
            <a:ext cx="6403454" cy="5504603"/>
          </a:xfrm>
          <a:ln>
            <a:solidFill>
              <a:schemeClr val="tx1"/>
            </a:solidFill>
          </a:ln>
        </p:spPr>
      </p:pic>
      <p:sp>
        <p:nvSpPr>
          <p:cNvPr id="8" name="TextBox 7"/>
          <p:cNvSpPr txBox="1"/>
          <p:nvPr/>
        </p:nvSpPr>
        <p:spPr>
          <a:xfrm>
            <a:off x="287337" y="4703730"/>
            <a:ext cx="4311510" cy="523220"/>
          </a:xfrm>
          <a:prstGeom prst="rect">
            <a:avLst/>
          </a:prstGeom>
          <a:solidFill>
            <a:schemeClr val="bg1"/>
          </a:solidFill>
        </p:spPr>
        <p:txBody>
          <a:bodyPr wrap="square" rtlCol="0">
            <a:spAutoFit/>
          </a:bodyPr>
          <a:lstStyle/>
          <a:p>
            <a:r>
              <a:rPr lang="en-US" sz="1400" b="1">
                <a:solidFill>
                  <a:schemeClr val="bg1">
                    <a:lumMod val="65000"/>
                  </a:schemeClr>
                </a:solidFill>
              </a:rPr>
              <a:t>Need to know</a:t>
            </a:r>
            <a:r>
              <a:rPr lang="en-US" sz="1400">
                <a:solidFill>
                  <a:schemeClr val="bg1">
                    <a:lumMod val="65000"/>
                  </a:schemeClr>
                </a:solidFill>
              </a:rPr>
              <a:t>:  Hard skills are abilities that have been taught to or learnt by a person.</a:t>
            </a:r>
            <a:endParaRPr lang="en-GB" sz="1400">
              <a:solidFill>
                <a:schemeClr val="bg1">
                  <a:lumMod val="65000"/>
                </a:schemeClr>
              </a:solidFill>
            </a:endParaRPr>
          </a:p>
        </p:txBody>
      </p:sp>
      <p:sp>
        <p:nvSpPr>
          <p:cNvPr id="10" name="TextBox 9"/>
          <p:cNvSpPr txBox="1"/>
          <p:nvPr/>
        </p:nvSpPr>
        <p:spPr>
          <a:xfrm>
            <a:off x="8091055" y="6018689"/>
            <a:ext cx="3827120" cy="769441"/>
          </a:xfrm>
          <a:prstGeom prst="rect">
            <a:avLst/>
          </a:prstGeom>
          <a:solidFill>
            <a:schemeClr val="bg1"/>
          </a:solidFill>
        </p:spPr>
        <p:txBody>
          <a:bodyPr wrap="square" rtlCol="0">
            <a:spAutoFit/>
          </a:bodyPr>
          <a:lstStyle/>
          <a:p>
            <a:pPr algn="r"/>
            <a:r>
              <a:rPr lang="en-GB" sz="1100"/>
              <a:t>Source</a:t>
            </a:r>
            <a:r>
              <a:rPr lang="en-GB" sz="1100" b="1"/>
              <a:t>: Emsi- economicmodelling.co.uk</a:t>
            </a:r>
          </a:p>
          <a:p>
            <a:pPr algn="r"/>
            <a:r>
              <a:rPr lang="en-GB" sz="1100"/>
              <a:t>Date last updated: 16 December 2021</a:t>
            </a:r>
          </a:p>
          <a:p>
            <a:pPr algn="r"/>
            <a:r>
              <a:rPr lang="en-GB" sz="1100"/>
              <a:t>Frequency of update: monthly</a:t>
            </a:r>
          </a:p>
          <a:p>
            <a:pPr algn="r"/>
            <a:r>
              <a:rPr lang="en-GB" sz="1100"/>
              <a:t>HC data lead: Intelligence Unit</a:t>
            </a:r>
          </a:p>
        </p:txBody>
      </p:sp>
    </p:spTree>
    <p:extLst>
      <p:ext uri="{BB962C8B-B14F-4D97-AF65-F5344CB8AC3E}">
        <p14:creationId xmlns:p14="http://schemas.microsoft.com/office/powerpoint/2010/main" val="3473331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s for members session December 2018" id="{4C06133F-E414-4267-B4C4-492064D039F5}" vid="{AC3BF778-5BDC-41C2-8933-1D21794541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E7E9FC6505DC47BCD3A2D330E834A6" ma:contentTypeVersion="19" ma:contentTypeDescription="Create a new document." ma:contentTypeScope="" ma:versionID="cf226f17a6cd6f2ec4a4a1ea711c2ac0">
  <xsd:schema xmlns:xsd="http://www.w3.org/2001/XMLSchema" xmlns:xs="http://www.w3.org/2001/XMLSchema" xmlns:p="http://schemas.microsoft.com/office/2006/metadata/properties" xmlns:ns2="993aa593-7e50-4d4e-a316-0de6b6c4b5f1" xmlns:ns3="adaffe05-7fcb-42c7-bb06-db14672b1fc0" targetNamespace="http://schemas.microsoft.com/office/2006/metadata/properties" ma:root="true" ma:fieldsID="2a446b83e3bf32aef7b4f91eb249b9d0" ns2:_="" ns3:_="">
    <xsd:import namespace="993aa593-7e50-4d4e-a316-0de6b6c4b5f1"/>
    <xsd:import namespace="adaffe05-7fcb-42c7-bb06-db14672b1fc0"/>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3aa593-7e50-4d4e-a316-0de6b6c4b5f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element name="TaxCatchAll" ma:index="26" nillable="true" ma:displayName="Taxonomy Catch All Column" ma:hidden="true" ma:list="{8487ef33-958e-4f89-b14d-f04195aa7a9e}" ma:internalName="TaxCatchAll" ma:showField="CatchAllData" ma:web="993aa593-7e50-4d4e-a316-0de6b6c4b5f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daffe05-7fcb-42c7-bb06-db14672b1fc0"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60994b6e-9114-4ec2-b8a3-46184e9bfc57"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daffe05-7fcb-42c7-bb06-db14672b1fc0">
      <Terms xmlns="http://schemas.microsoft.com/office/infopath/2007/PartnerControls"/>
    </lcf76f155ced4ddcb4097134ff3c332f>
    <TaxCatchAll xmlns="993aa593-7e50-4d4e-a316-0de6b6c4b5f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2F83E6-8C92-4E47-8F33-E3AE21D4D862}">
  <ds:schemaRefs>
    <ds:schemaRef ds:uri="993aa593-7e50-4d4e-a316-0de6b6c4b5f1"/>
    <ds:schemaRef ds:uri="adaffe05-7fcb-42c7-bb06-db14672b1f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30C635B-FBB1-44EF-A051-F27C2C3A0054}">
  <ds:schemaRefs>
    <ds:schemaRef ds:uri="380969fb-86ba-427f-8d63-edb9920bc495"/>
    <ds:schemaRef ds:uri="785528a6-32f5-452f-8308-80ce7c30b3ce"/>
    <ds:schemaRef ds:uri="993aa593-7e50-4d4e-a316-0de6b6c4b5f1"/>
    <ds:schemaRef ds:uri="adaffe05-7fcb-42c7-bb06-db14672b1f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EA75A90-E200-4978-A342-78F26B636A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Slides for members session December 2018</Template>
  <Application>Microsoft Office PowerPoint</Application>
  <PresentationFormat>Widescreen</PresentationFormat>
  <Slides>12</Slides>
  <Notes>1</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Herefordshire’s economy: key facts</vt:lpstr>
      <vt:lpstr>Herefordshire’s most and least competitive industries (2020-2021)</vt:lpstr>
      <vt:lpstr>Earnings</vt:lpstr>
      <vt:lpstr>Gender pay gap</vt:lpstr>
      <vt:lpstr>2020 Labour Force Breakdown</vt:lpstr>
      <vt:lpstr>Herefordshire’s largest industries (by jobs)</vt:lpstr>
      <vt:lpstr>Herefordshire’s largest occupations</vt:lpstr>
      <vt:lpstr>Job postings in Herefordshire</vt:lpstr>
      <vt:lpstr>Top 10 in-demand skills in Herefordshire</vt:lpstr>
      <vt:lpstr>Hot and cold hard skills in Herefordshire</vt:lpstr>
      <vt:lpstr>Hard-to-fill vacancies</vt:lpstr>
      <vt:lpstr>Workforce educational attainment</vt:lpstr>
    </vt:vector>
  </TitlesOfParts>
  <Company>Herefordshire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impact summary</dc:title>
  <dc:creator>Helm, Dave</dc:creator>
  <cp:revision>1</cp:revision>
  <dcterms:created xsi:type="dcterms:W3CDTF">2018-11-26T07:57:21Z</dcterms:created>
  <dcterms:modified xsi:type="dcterms:W3CDTF">2022-06-08T12:09:32Z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8b5416b7-4d83-4895-b0f9-a191a5587b74</vt:lpwstr>
  </property>
  <property fmtid="{D5CDD505-2E9C-101B-9397-08002B2CF9AE}" pid="3" name="ContentTypeId">
    <vt:lpwstr>0x0101005BE7E9FC6505DC47BCD3A2D330E834A6</vt:lpwstr>
  </property>
  <property fmtid="{D5CDD505-2E9C-101B-9397-08002B2CF9AE}" pid="4" name="Year">
    <vt:lpwstr/>
  </property>
  <property fmtid="{D5CDD505-2E9C-101B-9397-08002B2CF9AE}" pid="5" name="Publication_x003a_">
    <vt:lpwstr/>
  </property>
  <property fmtid="{D5CDD505-2E9C-101B-9397-08002B2CF9AE}" pid="6" name="Document_x0020_type">
    <vt:lpwstr>300;#Template|77cdb05f-c51e-4611-914f-31c3a09203db</vt:lpwstr>
  </property>
  <property fmtid="{D5CDD505-2E9C-101B-9397-08002B2CF9AE}" pid="7" name="Division">
    <vt:lpwstr>299;#Design|c65c5619-539f-4304-904b-2cbcb750c49f</vt:lpwstr>
  </property>
  <property fmtid="{D5CDD505-2E9C-101B-9397-08002B2CF9AE}" pid="8" name="Document type">
    <vt:lpwstr>300</vt:lpwstr>
  </property>
  <property fmtid="{D5CDD505-2E9C-101B-9397-08002B2CF9AE}" pid="9" name="Publication:">
    <vt:lpwstr/>
  </property>
  <property fmtid="{D5CDD505-2E9C-101B-9397-08002B2CF9AE}" pid="10" name="MediaServiceImageTags">
    <vt:lpwstr/>
  </property>
</Properties>
</file>